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sldIdLst>
    <p:sldId id="258" r:id="rId2"/>
    <p:sldId id="260" r:id="rId3"/>
    <p:sldId id="262" r:id="rId4"/>
    <p:sldId id="261" r:id="rId5"/>
    <p:sldId id="264" r:id="rId6"/>
    <p:sldId id="265" r:id="rId7"/>
    <p:sldId id="266" r:id="rId8"/>
    <p:sldId id="270" r:id="rId9"/>
    <p:sldId id="271" r:id="rId10"/>
    <p:sldId id="272" r:id="rId11"/>
    <p:sldId id="273" r:id="rId12"/>
    <p:sldId id="274" r:id="rId13"/>
    <p:sldId id="275" r:id="rId14"/>
    <p:sldId id="276" r:id="rId15"/>
    <p:sldId id="268" r:id="rId16"/>
    <p:sldId id="269" r:id="rId17"/>
    <p:sldId id="277" r:id="rId18"/>
    <p:sldId id="267" r:id="rId19"/>
  </p:sldIdLst>
  <p:sldSz cx="4876800" cy="4876800"/>
  <p:notesSz cx="6858000" cy="9144000"/>
  <p:defaultTextStyle>
    <a:defPPr>
      <a:defRPr lang="nl-BE"/>
    </a:defPPr>
    <a:lvl1pPr marL="0" algn="l" defTabSz="557327" rtl="0" eaLnBrk="1" latinLnBrk="0" hangingPunct="1">
      <a:defRPr sz="1097" kern="1200">
        <a:solidFill>
          <a:schemeClr val="tx1"/>
        </a:solidFill>
        <a:latin typeface="+mn-lt"/>
        <a:ea typeface="+mn-ea"/>
        <a:cs typeface="+mn-cs"/>
      </a:defRPr>
    </a:lvl1pPr>
    <a:lvl2pPr marL="278663" algn="l" defTabSz="557327" rtl="0" eaLnBrk="1" latinLnBrk="0" hangingPunct="1">
      <a:defRPr sz="1097" kern="1200">
        <a:solidFill>
          <a:schemeClr val="tx1"/>
        </a:solidFill>
        <a:latin typeface="+mn-lt"/>
        <a:ea typeface="+mn-ea"/>
        <a:cs typeface="+mn-cs"/>
      </a:defRPr>
    </a:lvl2pPr>
    <a:lvl3pPr marL="557327" algn="l" defTabSz="557327" rtl="0" eaLnBrk="1" latinLnBrk="0" hangingPunct="1">
      <a:defRPr sz="1097" kern="1200">
        <a:solidFill>
          <a:schemeClr val="tx1"/>
        </a:solidFill>
        <a:latin typeface="+mn-lt"/>
        <a:ea typeface="+mn-ea"/>
        <a:cs typeface="+mn-cs"/>
      </a:defRPr>
    </a:lvl3pPr>
    <a:lvl4pPr marL="835990" algn="l" defTabSz="557327" rtl="0" eaLnBrk="1" latinLnBrk="0" hangingPunct="1">
      <a:defRPr sz="1097" kern="1200">
        <a:solidFill>
          <a:schemeClr val="tx1"/>
        </a:solidFill>
        <a:latin typeface="+mn-lt"/>
        <a:ea typeface="+mn-ea"/>
        <a:cs typeface="+mn-cs"/>
      </a:defRPr>
    </a:lvl4pPr>
    <a:lvl5pPr marL="1114654" algn="l" defTabSz="557327" rtl="0" eaLnBrk="1" latinLnBrk="0" hangingPunct="1">
      <a:defRPr sz="1097" kern="1200">
        <a:solidFill>
          <a:schemeClr val="tx1"/>
        </a:solidFill>
        <a:latin typeface="+mn-lt"/>
        <a:ea typeface="+mn-ea"/>
        <a:cs typeface="+mn-cs"/>
      </a:defRPr>
    </a:lvl5pPr>
    <a:lvl6pPr marL="1393317" algn="l" defTabSz="557327" rtl="0" eaLnBrk="1" latinLnBrk="0" hangingPunct="1">
      <a:defRPr sz="1097" kern="1200">
        <a:solidFill>
          <a:schemeClr val="tx1"/>
        </a:solidFill>
        <a:latin typeface="+mn-lt"/>
        <a:ea typeface="+mn-ea"/>
        <a:cs typeface="+mn-cs"/>
      </a:defRPr>
    </a:lvl6pPr>
    <a:lvl7pPr marL="1671980" algn="l" defTabSz="557327" rtl="0" eaLnBrk="1" latinLnBrk="0" hangingPunct="1">
      <a:defRPr sz="1097" kern="1200">
        <a:solidFill>
          <a:schemeClr val="tx1"/>
        </a:solidFill>
        <a:latin typeface="+mn-lt"/>
        <a:ea typeface="+mn-ea"/>
        <a:cs typeface="+mn-cs"/>
      </a:defRPr>
    </a:lvl7pPr>
    <a:lvl8pPr marL="1950644" algn="l" defTabSz="557327" rtl="0" eaLnBrk="1" latinLnBrk="0" hangingPunct="1">
      <a:defRPr sz="1097" kern="1200">
        <a:solidFill>
          <a:schemeClr val="tx1"/>
        </a:solidFill>
        <a:latin typeface="+mn-lt"/>
        <a:ea typeface="+mn-ea"/>
        <a:cs typeface="+mn-cs"/>
      </a:defRPr>
    </a:lvl8pPr>
    <a:lvl9pPr marL="2229307" algn="l" defTabSz="557327" rtl="0" eaLnBrk="1" latinLnBrk="0" hangingPunct="1">
      <a:defRPr sz="109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6" userDrawn="1">
          <p15:clr>
            <a:srgbClr val="A4A3A4"/>
          </p15:clr>
        </p15:guide>
        <p15:guide id="2" pos="85" userDrawn="1">
          <p15:clr>
            <a:srgbClr val="A4A3A4"/>
          </p15:clr>
        </p15:guide>
        <p15:guide id="3" pos="2988" userDrawn="1">
          <p15:clr>
            <a:srgbClr val="A4A3A4"/>
          </p15:clr>
        </p15:guide>
        <p15:guide id="4" orient="horz" pos="2897" userDrawn="1">
          <p15:clr>
            <a:srgbClr val="A4A3A4"/>
          </p15:clr>
        </p15:guide>
        <p15:guide id="5" pos="1581" userDrawn="1">
          <p15:clr>
            <a:srgbClr val="A4A3A4"/>
          </p15:clr>
        </p15:guide>
        <p15:guide id="6" orient="horz" pos="856" userDrawn="1">
          <p15:clr>
            <a:srgbClr val="A4A3A4"/>
          </p15:clr>
        </p15:guide>
        <p15:guide id="7" orient="horz" pos="130" userDrawn="1">
          <p15:clr>
            <a:srgbClr val="A4A3A4"/>
          </p15:clr>
        </p15:guide>
        <p15:guide id="8" pos="16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a:srgbClr val="B02200"/>
    <a:srgbClr val="98884C"/>
    <a:srgbClr val="EA2D00"/>
    <a:srgbClr val="9B865D"/>
    <a:srgbClr val="969462"/>
    <a:srgbClr val="CEE1F2"/>
    <a:srgbClr val="A2C7E8"/>
    <a:srgbClr val="69A4D9"/>
    <a:srgbClr val="E6B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4" autoAdjust="0"/>
    <p:restoredTop sz="94493" autoAdjust="0"/>
  </p:normalViewPr>
  <p:slideViewPr>
    <p:cSldViewPr>
      <p:cViewPr varScale="1">
        <p:scale>
          <a:sx n="116" d="100"/>
          <a:sy n="116" d="100"/>
        </p:scale>
        <p:origin x="2124" y="108"/>
      </p:cViewPr>
      <p:guideLst>
        <p:guide orient="horz" pos="2126"/>
        <p:guide pos="85"/>
        <p:guide pos="2988"/>
        <p:guide orient="horz" pos="2897"/>
        <p:guide pos="1581"/>
        <p:guide orient="horz" pos="856"/>
        <p:guide orient="horz" pos="130"/>
        <p:guide pos="167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jpeg>
</file>

<file path=ppt/media/image14.jpeg>
</file>

<file path=ppt/media/image15.jpe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 y="798125"/>
            <a:ext cx="4145280" cy="1697849"/>
          </a:xfrm>
        </p:spPr>
        <p:txBody>
          <a:bodyPr anchor="b"/>
          <a:lstStyle>
            <a:lvl1pPr algn="ctr">
              <a:defRPr sz="3200"/>
            </a:lvl1pPr>
          </a:lstStyle>
          <a:p>
            <a:r>
              <a:rPr lang="en-US" smtClean="0"/>
              <a:t>Click to edit Master title style</a:t>
            </a:r>
            <a:endParaRPr lang="en-US" dirty="0"/>
          </a:p>
        </p:txBody>
      </p:sp>
      <p:sp>
        <p:nvSpPr>
          <p:cNvPr id="3" name="Subtitle 2"/>
          <p:cNvSpPr>
            <a:spLocks noGrp="1"/>
          </p:cNvSpPr>
          <p:nvPr>
            <p:ph type="subTitle" idx="1"/>
          </p:nvPr>
        </p:nvSpPr>
        <p:spPr>
          <a:xfrm>
            <a:off x="609600" y="2561449"/>
            <a:ext cx="3657600" cy="1177431"/>
          </a:xfrm>
        </p:spPr>
        <p:txBody>
          <a:bodyPr/>
          <a:lstStyle>
            <a:lvl1pPr marL="0" indent="0" algn="ctr">
              <a:buNone/>
              <a:defRPr sz="1280"/>
            </a:lvl1pPr>
            <a:lvl2pPr marL="243825" indent="0" algn="ctr">
              <a:buNone/>
              <a:defRPr sz="1067"/>
            </a:lvl2pPr>
            <a:lvl3pPr marL="487650" indent="0" algn="ctr">
              <a:buNone/>
              <a:defRPr sz="960"/>
            </a:lvl3pPr>
            <a:lvl4pPr marL="731474" indent="0" algn="ctr">
              <a:buNone/>
              <a:defRPr sz="853"/>
            </a:lvl4pPr>
            <a:lvl5pPr marL="975299" indent="0" algn="ctr">
              <a:buNone/>
              <a:defRPr sz="853"/>
            </a:lvl5pPr>
            <a:lvl6pPr marL="1219124" indent="0" algn="ctr">
              <a:buNone/>
              <a:defRPr sz="853"/>
            </a:lvl6pPr>
            <a:lvl7pPr marL="1462949" indent="0" algn="ctr">
              <a:buNone/>
              <a:defRPr sz="853"/>
            </a:lvl7pPr>
            <a:lvl8pPr marL="1706773" indent="0" algn="ctr">
              <a:buNone/>
              <a:defRPr sz="853"/>
            </a:lvl8pPr>
            <a:lvl9pPr marL="1950598" indent="0" algn="ctr">
              <a:buNone/>
              <a:defRPr sz="85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4/05/2016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091537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4/05/2016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019085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489960" y="259644"/>
            <a:ext cx="1051560" cy="41328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35280" y="259644"/>
            <a:ext cx="3093720" cy="41328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4/05/2016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2698752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2575AB-E562-4117-AE23-A442C462CFF7}" type="datetimeFigureOut">
              <a:rPr lang="nl-BE" smtClean="0"/>
              <a:t>4/05/2016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911785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2740" y="1215815"/>
            <a:ext cx="4206240" cy="2028613"/>
          </a:xfrm>
        </p:spPr>
        <p:txBody>
          <a:bodyPr anchor="b"/>
          <a:lstStyle>
            <a:lvl1pPr>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332740" y="3263619"/>
            <a:ext cx="4206240" cy="1066800"/>
          </a:xfrm>
        </p:spPr>
        <p:txBody>
          <a:bodyPr/>
          <a:lstStyle>
            <a:lvl1pPr marL="0" indent="0">
              <a:buNone/>
              <a:defRPr sz="1280">
                <a:solidFill>
                  <a:schemeClr val="tx1"/>
                </a:solidFill>
              </a:defRPr>
            </a:lvl1pPr>
            <a:lvl2pPr marL="243825" indent="0">
              <a:buNone/>
              <a:defRPr sz="1067">
                <a:solidFill>
                  <a:schemeClr val="tx1">
                    <a:tint val="75000"/>
                  </a:schemeClr>
                </a:solidFill>
              </a:defRPr>
            </a:lvl2pPr>
            <a:lvl3pPr marL="487650" indent="0">
              <a:buNone/>
              <a:defRPr sz="960">
                <a:solidFill>
                  <a:schemeClr val="tx1">
                    <a:tint val="75000"/>
                  </a:schemeClr>
                </a:solidFill>
              </a:defRPr>
            </a:lvl3pPr>
            <a:lvl4pPr marL="731474" indent="0">
              <a:buNone/>
              <a:defRPr sz="853">
                <a:solidFill>
                  <a:schemeClr val="tx1">
                    <a:tint val="75000"/>
                  </a:schemeClr>
                </a:solidFill>
              </a:defRPr>
            </a:lvl4pPr>
            <a:lvl5pPr marL="975299" indent="0">
              <a:buNone/>
              <a:defRPr sz="853">
                <a:solidFill>
                  <a:schemeClr val="tx1">
                    <a:tint val="75000"/>
                  </a:schemeClr>
                </a:solidFill>
              </a:defRPr>
            </a:lvl5pPr>
            <a:lvl6pPr marL="1219124" indent="0">
              <a:buNone/>
              <a:defRPr sz="853">
                <a:solidFill>
                  <a:schemeClr val="tx1">
                    <a:tint val="75000"/>
                  </a:schemeClr>
                </a:solidFill>
              </a:defRPr>
            </a:lvl6pPr>
            <a:lvl7pPr marL="1462949" indent="0">
              <a:buNone/>
              <a:defRPr sz="853">
                <a:solidFill>
                  <a:schemeClr val="tx1">
                    <a:tint val="75000"/>
                  </a:schemeClr>
                </a:solidFill>
              </a:defRPr>
            </a:lvl7pPr>
            <a:lvl8pPr marL="1706773" indent="0">
              <a:buNone/>
              <a:defRPr sz="853">
                <a:solidFill>
                  <a:schemeClr val="tx1">
                    <a:tint val="75000"/>
                  </a:schemeClr>
                </a:solidFill>
              </a:defRPr>
            </a:lvl8pPr>
            <a:lvl9pPr marL="1950598" indent="0">
              <a:buNone/>
              <a:defRPr sz="85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B2575AB-E562-4117-AE23-A442C462CFF7}" type="datetimeFigureOut">
              <a:rPr lang="nl-BE" smtClean="0"/>
              <a:t>4/05/2016</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95991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35280" y="1298222"/>
            <a:ext cx="2072640" cy="30942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468880" y="1298222"/>
            <a:ext cx="2072640" cy="30942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2575AB-E562-4117-AE23-A442C462CFF7}" type="datetimeFigureOut">
              <a:rPr lang="nl-BE" smtClean="0"/>
              <a:t>4/05/2016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1472835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35915" y="259645"/>
            <a:ext cx="4206240" cy="94262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35916" y="1195494"/>
            <a:ext cx="2063115" cy="585893"/>
          </a:xfrm>
        </p:spPr>
        <p:txBody>
          <a:bodyPr anchor="b"/>
          <a:lstStyle>
            <a:lvl1pPr marL="0" indent="0">
              <a:buNone/>
              <a:defRPr sz="1280" b="1"/>
            </a:lvl1pPr>
            <a:lvl2pPr marL="243825" indent="0">
              <a:buNone/>
              <a:defRPr sz="1067" b="1"/>
            </a:lvl2pPr>
            <a:lvl3pPr marL="487650" indent="0">
              <a:buNone/>
              <a:defRPr sz="960" b="1"/>
            </a:lvl3pPr>
            <a:lvl4pPr marL="731474" indent="0">
              <a:buNone/>
              <a:defRPr sz="853" b="1"/>
            </a:lvl4pPr>
            <a:lvl5pPr marL="975299" indent="0">
              <a:buNone/>
              <a:defRPr sz="853" b="1"/>
            </a:lvl5pPr>
            <a:lvl6pPr marL="1219124" indent="0">
              <a:buNone/>
              <a:defRPr sz="853" b="1"/>
            </a:lvl6pPr>
            <a:lvl7pPr marL="1462949" indent="0">
              <a:buNone/>
              <a:defRPr sz="853" b="1"/>
            </a:lvl7pPr>
            <a:lvl8pPr marL="1706773" indent="0">
              <a:buNone/>
              <a:defRPr sz="853" b="1"/>
            </a:lvl8pPr>
            <a:lvl9pPr marL="1950598" indent="0">
              <a:buNone/>
              <a:defRPr sz="853" b="1"/>
            </a:lvl9pPr>
          </a:lstStyle>
          <a:p>
            <a:pPr lvl="0"/>
            <a:r>
              <a:rPr lang="en-US" smtClean="0"/>
              <a:t>Click to edit Master text styles</a:t>
            </a:r>
          </a:p>
        </p:txBody>
      </p:sp>
      <p:sp>
        <p:nvSpPr>
          <p:cNvPr id="4" name="Content Placeholder 3"/>
          <p:cNvSpPr>
            <a:spLocks noGrp="1"/>
          </p:cNvSpPr>
          <p:nvPr>
            <p:ph sz="half" idx="2"/>
          </p:nvPr>
        </p:nvSpPr>
        <p:spPr>
          <a:xfrm>
            <a:off x="335916" y="1781387"/>
            <a:ext cx="2063115" cy="262015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468880" y="1195494"/>
            <a:ext cx="2073275" cy="585893"/>
          </a:xfrm>
        </p:spPr>
        <p:txBody>
          <a:bodyPr anchor="b"/>
          <a:lstStyle>
            <a:lvl1pPr marL="0" indent="0">
              <a:buNone/>
              <a:defRPr sz="1280" b="1"/>
            </a:lvl1pPr>
            <a:lvl2pPr marL="243825" indent="0">
              <a:buNone/>
              <a:defRPr sz="1067" b="1"/>
            </a:lvl2pPr>
            <a:lvl3pPr marL="487650" indent="0">
              <a:buNone/>
              <a:defRPr sz="960" b="1"/>
            </a:lvl3pPr>
            <a:lvl4pPr marL="731474" indent="0">
              <a:buNone/>
              <a:defRPr sz="853" b="1"/>
            </a:lvl4pPr>
            <a:lvl5pPr marL="975299" indent="0">
              <a:buNone/>
              <a:defRPr sz="853" b="1"/>
            </a:lvl5pPr>
            <a:lvl6pPr marL="1219124" indent="0">
              <a:buNone/>
              <a:defRPr sz="853" b="1"/>
            </a:lvl6pPr>
            <a:lvl7pPr marL="1462949" indent="0">
              <a:buNone/>
              <a:defRPr sz="853" b="1"/>
            </a:lvl7pPr>
            <a:lvl8pPr marL="1706773" indent="0">
              <a:buNone/>
              <a:defRPr sz="853" b="1"/>
            </a:lvl8pPr>
            <a:lvl9pPr marL="1950598" indent="0">
              <a:buNone/>
              <a:defRPr sz="853" b="1"/>
            </a:lvl9pPr>
          </a:lstStyle>
          <a:p>
            <a:pPr lvl="0"/>
            <a:r>
              <a:rPr lang="en-US" smtClean="0"/>
              <a:t>Click to edit Master text styles</a:t>
            </a:r>
          </a:p>
        </p:txBody>
      </p:sp>
      <p:sp>
        <p:nvSpPr>
          <p:cNvPr id="6" name="Content Placeholder 5"/>
          <p:cNvSpPr>
            <a:spLocks noGrp="1"/>
          </p:cNvSpPr>
          <p:nvPr>
            <p:ph sz="quarter" idx="4"/>
          </p:nvPr>
        </p:nvSpPr>
        <p:spPr>
          <a:xfrm>
            <a:off x="2468880" y="1781387"/>
            <a:ext cx="2073275" cy="262015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B2575AB-E562-4117-AE23-A442C462CFF7}" type="datetimeFigureOut">
              <a:rPr lang="nl-BE" smtClean="0"/>
              <a:t>4/05/2016</a:t>
            </a:fld>
            <a:endParaRPr lang="nl-BE"/>
          </a:p>
        </p:txBody>
      </p:sp>
      <p:sp>
        <p:nvSpPr>
          <p:cNvPr id="8" name="Footer Placeholder 7"/>
          <p:cNvSpPr>
            <a:spLocks noGrp="1"/>
          </p:cNvSpPr>
          <p:nvPr>
            <p:ph type="ftr" sz="quarter" idx="11"/>
          </p:nvPr>
        </p:nvSpPr>
        <p:spPr/>
        <p:txBody>
          <a:bodyPr/>
          <a:lstStyle/>
          <a:p>
            <a:endParaRPr lang="nl-BE"/>
          </a:p>
        </p:txBody>
      </p:sp>
      <p:sp>
        <p:nvSpPr>
          <p:cNvPr id="9" name="Slide Number Placeholder 8"/>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4188790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B2575AB-E562-4117-AE23-A442C462CFF7}" type="datetimeFigureOut">
              <a:rPr lang="nl-BE" smtClean="0"/>
              <a:t>4/05/2016</a:t>
            </a:fld>
            <a:endParaRPr lang="nl-BE"/>
          </a:p>
        </p:txBody>
      </p:sp>
      <p:sp>
        <p:nvSpPr>
          <p:cNvPr id="4" name="Footer Placeholder 3"/>
          <p:cNvSpPr>
            <a:spLocks noGrp="1"/>
          </p:cNvSpPr>
          <p:nvPr>
            <p:ph type="ftr" sz="quarter" idx="11"/>
          </p:nvPr>
        </p:nvSpPr>
        <p:spPr/>
        <p:txBody>
          <a:bodyPr/>
          <a:lstStyle/>
          <a:p>
            <a:endParaRPr lang="nl-BE"/>
          </a:p>
        </p:txBody>
      </p:sp>
      <p:sp>
        <p:nvSpPr>
          <p:cNvPr id="5" name="Slide Number Placeholder 4"/>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408899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2575AB-E562-4117-AE23-A442C462CFF7}" type="datetimeFigureOut">
              <a:rPr lang="nl-BE" smtClean="0"/>
              <a:t>4/05/2016</a:t>
            </a:fld>
            <a:endParaRPr lang="nl-BE"/>
          </a:p>
        </p:txBody>
      </p:sp>
      <p:sp>
        <p:nvSpPr>
          <p:cNvPr id="3" name="Footer Placeholder 2"/>
          <p:cNvSpPr>
            <a:spLocks noGrp="1"/>
          </p:cNvSpPr>
          <p:nvPr>
            <p:ph type="ftr" sz="quarter" idx="11"/>
          </p:nvPr>
        </p:nvSpPr>
        <p:spPr/>
        <p:txBody>
          <a:bodyPr/>
          <a:lstStyle/>
          <a:p>
            <a:endParaRPr lang="nl-BE"/>
          </a:p>
        </p:txBody>
      </p:sp>
      <p:sp>
        <p:nvSpPr>
          <p:cNvPr id="4" name="Slide Number Placeholder 3"/>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2666625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5915" y="325120"/>
            <a:ext cx="1572895" cy="1137920"/>
          </a:xfrm>
        </p:spPr>
        <p:txBody>
          <a:bodyPr anchor="b"/>
          <a:lstStyle>
            <a:lvl1pPr>
              <a:defRPr sz="1707"/>
            </a:lvl1pPr>
          </a:lstStyle>
          <a:p>
            <a:r>
              <a:rPr lang="en-US" smtClean="0"/>
              <a:t>Click to edit Master title style</a:t>
            </a:r>
            <a:endParaRPr lang="en-US" dirty="0"/>
          </a:p>
        </p:txBody>
      </p:sp>
      <p:sp>
        <p:nvSpPr>
          <p:cNvPr id="3" name="Content Placeholder 2"/>
          <p:cNvSpPr>
            <a:spLocks noGrp="1"/>
          </p:cNvSpPr>
          <p:nvPr>
            <p:ph idx="1"/>
          </p:nvPr>
        </p:nvSpPr>
        <p:spPr>
          <a:xfrm>
            <a:off x="2073275" y="702170"/>
            <a:ext cx="2468880" cy="3465689"/>
          </a:xfrm>
        </p:spPr>
        <p:txBody>
          <a:bodyPr/>
          <a:lstStyle>
            <a:lvl1pPr>
              <a:defRPr sz="1707"/>
            </a:lvl1pPr>
            <a:lvl2pPr>
              <a:defRPr sz="1493"/>
            </a:lvl2pPr>
            <a:lvl3pPr>
              <a:defRPr sz="1280"/>
            </a:lvl3pPr>
            <a:lvl4pPr>
              <a:defRPr sz="1067"/>
            </a:lvl4pPr>
            <a:lvl5pPr>
              <a:defRPr sz="1067"/>
            </a:lvl5pPr>
            <a:lvl6pPr>
              <a:defRPr sz="1067"/>
            </a:lvl6pPr>
            <a:lvl7pPr>
              <a:defRPr sz="1067"/>
            </a:lvl7pPr>
            <a:lvl8pPr>
              <a:defRPr sz="1067"/>
            </a:lvl8pPr>
            <a:lvl9pPr>
              <a:defRPr sz="10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35915" y="1463040"/>
            <a:ext cx="1572895" cy="2710463"/>
          </a:xfrm>
        </p:spPr>
        <p:txBody>
          <a:bodyPr/>
          <a:lstStyle>
            <a:lvl1pPr marL="0" indent="0">
              <a:buNone/>
              <a:defRPr sz="853"/>
            </a:lvl1pPr>
            <a:lvl2pPr marL="243825" indent="0">
              <a:buNone/>
              <a:defRPr sz="747"/>
            </a:lvl2pPr>
            <a:lvl3pPr marL="487650" indent="0">
              <a:buNone/>
              <a:defRPr sz="640"/>
            </a:lvl3pPr>
            <a:lvl4pPr marL="731474" indent="0">
              <a:buNone/>
              <a:defRPr sz="533"/>
            </a:lvl4pPr>
            <a:lvl5pPr marL="975299" indent="0">
              <a:buNone/>
              <a:defRPr sz="533"/>
            </a:lvl5pPr>
            <a:lvl6pPr marL="1219124" indent="0">
              <a:buNone/>
              <a:defRPr sz="533"/>
            </a:lvl6pPr>
            <a:lvl7pPr marL="1462949" indent="0">
              <a:buNone/>
              <a:defRPr sz="533"/>
            </a:lvl7pPr>
            <a:lvl8pPr marL="1706773" indent="0">
              <a:buNone/>
              <a:defRPr sz="533"/>
            </a:lvl8pPr>
            <a:lvl9pPr marL="1950598" indent="0">
              <a:buNone/>
              <a:defRPr sz="5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2575AB-E562-4117-AE23-A442C462CFF7}" type="datetimeFigureOut">
              <a:rPr lang="nl-BE" smtClean="0"/>
              <a:t>4/05/2016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288679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5915" y="325120"/>
            <a:ext cx="1572895" cy="1137920"/>
          </a:xfrm>
        </p:spPr>
        <p:txBody>
          <a:bodyPr anchor="b"/>
          <a:lstStyle>
            <a:lvl1pPr>
              <a:defRPr sz="170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073275" y="702170"/>
            <a:ext cx="2468880" cy="3465689"/>
          </a:xfrm>
        </p:spPr>
        <p:txBody>
          <a:bodyPr anchor="t"/>
          <a:lstStyle>
            <a:lvl1pPr marL="0" indent="0">
              <a:buNone/>
              <a:defRPr sz="1707"/>
            </a:lvl1pPr>
            <a:lvl2pPr marL="243825" indent="0">
              <a:buNone/>
              <a:defRPr sz="1493"/>
            </a:lvl2pPr>
            <a:lvl3pPr marL="487650" indent="0">
              <a:buNone/>
              <a:defRPr sz="1280"/>
            </a:lvl3pPr>
            <a:lvl4pPr marL="731474" indent="0">
              <a:buNone/>
              <a:defRPr sz="1067"/>
            </a:lvl4pPr>
            <a:lvl5pPr marL="975299" indent="0">
              <a:buNone/>
              <a:defRPr sz="1067"/>
            </a:lvl5pPr>
            <a:lvl6pPr marL="1219124" indent="0">
              <a:buNone/>
              <a:defRPr sz="1067"/>
            </a:lvl6pPr>
            <a:lvl7pPr marL="1462949" indent="0">
              <a:buNone/>
              <a:defRPr sz="1067"/>
            </a:lvl7pPr>
            <a:lvl8pPr marL="1706773" indent="0">
              <a:buNone/>
              <a:defRPr sz="1067"/>
            </a:lvl8pPr>
            <a:lvl9pPr marL="1950598" indent="0">
              <a:buNone/>
              <a:defRPr sz="1067"/>
            </a:lvl9pPr>
          </a:lstStyle>
          <a:p>
            <a:r>
              <a:rPr lang="en-US" smtClean="0"/>
              <a:t>Click icon to add picture</a:t>
            </a:r>
            <a:endParaRPr lang="en-US" dirty="0"/>
          </a:p>
        </p:txBody>
      </p:sp>
      <p:sp>
        <p:nvSpPr>
          <p:cNvPr id="4" name="Text Placeholder 3"/>
          <p:cNvSpPr>
            <a:spLocks noGrp="1"/>
          </p:cNvSpPr>
          <p:nvPr>
            <p:ph type="body" sz="half" idx="2"/>
          </p:nvPr>
        </p:nvSpPr>
        <p:spPr>
          <a:xfrm>
            <a:off x="335915" y="1463040"/>
            <a:ext cx="1572895" cy="2710463"/>
          </a:xfrm>
        </p:spPr>
        <p:txBody>
          <a:bodyPr/>
          <a:lstStyle>
            <a:lvl1pPr marL="0" indent="0">
              <a:buNone/>
              <a:defRPr sz="853"/>
            </a:lvl1pPr>
            <a:lvl2pPr marL="243825" indent="0">
              <a:buNone/>
              <a:defRPr sz="747"/>
            </a:lvl2pPr>
            <a:lvl3pPr marL="487650" indent="0">
              <a:buNone/>
              <a:defRPr sz="640"/>
            </a:lvl3pPr>
            <a:lvl4pPr marL="731474" indent="0">
              <a:buNone/>
              <a:defRPr sz="533"/>
            </a:lvl4pPr>
            <a:lvl5pPr marL="975299" indent="0">
              <a:buNone/>
              <a:defRPr sz="533"/>
            </a:lvl5pPr>
            <a:lvl6pPr marL="1219124" indent="0">
              <a:buNone/>
              <a:defRPr sz="533"/>
            </a:lvl6pPr>
            <a:lvl7pPr marL="1462949" indent="0">
              <a:buNone/>
              <a:defRPr sz="533"/>
            </a:lvl7pPr>
            <a:lvl8pPr marL="1706773" indent="0">
              <a:buNone/>
              <a:defRPr sz="533"/>
            </a:lvl8pPr>
            <a:lvl9pPr marL="1950598" indent="0">
              <a:buNone/>
              <a:defRPr sz="5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2575AB-E562-4117-AE23-A442C462CFF7}" type="datetimeFigureOut">
              <a:rPr lang="nl-BE" smtClean="0"/>
              <a:t>4/05/2016</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F1F9A3B3-1B98-4181-94FD-99461034DEC7}" type="slidenum">
              <a:rPr lang="nl-BE" smtClean="0"/>
              <a:t>‹#›</a:t>
            </a:fld>
            <a:endParaRPr lang="nl-BE"/>
          </a:p>
        </p:txBody>
      </p:sp>
    </p:spTree>
    <p:extLst>
      <p:ext uri="{BB962C8B-B14F-4D97-AF65-F5344CB8AC3E}">
        <p14:creationId xmlns:p14="http://schemas.microsoft.com/office/powerpoint/2010/main" val="3779381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280" y="259645"/>
            <a:ext cx="4206240" cy="94262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35280" y="1298222"/>
            <a:ext cx="4206240" cy="309428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35280" y="4520072"/>
            <a:ext cx="1097280" cy="259644"/>
          </a:xfrm>
          <a:prstGeom prst="rect">
            <a:avLst/>
          </a:prstGeom>
        </p:spPr>
        <p:txBody>
          <a:bodyPr vert="horz" lIns="91440" tIns="45720" rIns="91440" bIns="45720" rtlCol="0" anchor="ctr"/>
          <a:lstStyle>
            <a:lvl1pPr algn="l">
              <a:defRPr sz="640">
                <a:solidFill>
                  <a:schemeClr val="tx1">
                    <a:tint val="75000"/>
                  </a:schemeClr>
                </a:solidFill>
              </a:defRPr>
            </a:lvl1pPr>
          </a:lstStyle>
          <a:p>
            <a:fld id="{EB2575AB-E562-4117-AE23-A442C462CFF7}" type="datetimeFigureOut">
              <a:rPr lang="nl-BE" smtClean="0"/>
              <a:t>4/05/2016</a:t>
            </a:fld>
            <a:endParaRPr lang="nl-BE"/>
          </a:p>
        </p:txBody>
      </p:sp>
      <p:sp>
        <p:nvSpPr>
          <p:cNvPr id="5" name="Footer Placeholder 4"/>
          <p:cNvSpPr>
            <a:spLocks noGrp="1"/>
          </p:cNvSpPr>
          <p:nvPr>
            <p:ph type="ftr" sz="quarter" idx="3"/>
          </p:nvPr>
        </p:nvSpPr>
        <p:spPr>
          <a:xfrm>
            <a:off x="1615440" y="4520072"/>
            <a:ext cx="1645920" cy="259644"/>
          </a:xfrm>
          <a:prstGeom prst="rect">
            <a:avLst/>
          </a:prstGeom>
        </p:spPr>
        <p:txBody>
          <a:bodyPr vert="horz" lIns="91440" tIns="45720" rIns="91440" bIns="45720" rtlCol="0" anchor="ctr"/>
          <a:lstStyle>
            <a:lvl1pPr algn="ctr">
              <a:defRPr sz="640">
                <a:solidFill>
                  <a:schemeClr val="tx1">
                    <a:tint val="75000"/>
                  </a:schemeClr>
                </a:solidFill>
              </a:defRPr>
            </a:lvl1pPr>
          </a:lstStyle>
          <a:p>
            <a:endParaRPr lang="nl-BE"/>
          </a:p>
        </p:txBody>
      </p:sp>
      <p:sp>
        <p:nvSpPr>
          <p:cNvPr id="6" name="Slide Number Placeholder 5"/>
          <p:cNvSpPr>
            <a:spLocks noGrp="1"/>
          </p:cNvSpPr>
          <p:nvPr>
            <p:ph type="sldNum" sz="quarter" idx="4"/>
          </p:nvPr>
        </p:nvSpPr>
        <p:spPr>
          <a:xfrm>
            <a:off x="3444240" y="4520072"/>
            <a:ext cx="1097280" cy="259644"/>
          </a:xfrm>
          <a:prstGeom prst="rect">
            <a:avLst/>
          </a:prstGeom>
        </p:spPr>
        <p:txBody>
          <a:bodyPr vert="horz" lIns="91440" tIns="45720" rIns="91440" bIns="45720" rtlCol="0" anchor="ctr"/>
          <a:lstStyle>
            <a:lvl1pPr algn="r">
              <a:defRPr sz="640">
                <a:solidFill>
                  <a:schemeClr val="tx1">
                    <a:tint val="75000"/>
                  </a:schemeClr>
                </a:solidFill>
              </a:defRPr>
            </a:lvl1pPr>
          </a:lstStyle>
          <a:p>
            <a:fld id="{F1F9A3B3-1B98-4181-94FD-99461034DEC7}" type="slidenum">
              <a:rPr lang="nl-BE" smtClean="0"/>
              <a:t>‹#›</a:t>
            </a:fld>
            <a:endParaRPr lang="nl-BE"/>
          </a:p>
        </p:txBody>
      </p:sp>
    </p:spTree>
    <p:extLst>
      <p:ext uri="{BB962C8B-B14F-4D97-AF65-F5344CB8AC3E}">
        <p14:creationId xmlns:p14="http://schemas.microsoft.com/office/powerpoint/2010/main" val="1561700918"/>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xStyles>
    <p:titleStyle>
      <a:lvl1pPr algn="l" defTabSz="487650" rtl="0" eaLnBrk="1" latinLnBrk="0" hangingPunct="1">
        <a:lnSpc>
          <a:spcPct val="90000"/>
        </a:lnSpc>
        <a:spcBef>
          <a:spcPct val="0"/>
        </a:spcBef>
        <a:buNone/>
        <a:defRPr sz="2347" kern="1200">
          <a:solidFill>
            <a:schemeClr val="tx1"/>
          </a:solidFill>
          <a:latin typeface="+mj-lt"/>
          <a:ea typeface="+mj-ea"/>
          <a:cs typeface="+mj-cs"/>
        </a:defRPr>
      </a:lvl1pPr>
    </p:titleStyle>
    <p:bodyStyle>
      <a:lvl1pPr marL="121912" indent="-121912" algn="l" defTabSz="487650" rtl="0" eaLnBrk="1" latinLnBrk="0" hangingPunct="1">
        <a:lnSpc>
          <a:spcPct val="90000"/>
        </a:lnSpc>
        <a:spcBef>
          <a:spcPts val="533"/>
        </a:spcBef>
        <a:buFont typeface="Arial" panose="020B0604020202020204" pitchFamily="34" charset="0"/>
        <a:buChar char="•"/>
        <a:defRPr sz="1493" kern="1200">
          <a:solidFill>
            <a:schemeClr val="tx1"/>
          </a:solidFill>
          <a:latin typeface="+mn-lt"/>
          <a:ea typeface="+mn-ea"/>
          <a:cs typeface="+mn-cs"/>
        </a:defRPr>
      </a:lvl1pPr>
      <a:lvl2pPr marL="365737" indent="-121912" algn="l" defTabSz="487650" rtl="0" eaLnBrk="1" latinLnBrk="0" hangingPunct="1">
        <a:lnSpc>
          <a:spcPct val="90000"/>
        </a:lnSpc>
        <a:spcBef>
          <a:spcPts val="267"/>
        </a:spcBef>
        <a:buFont typeface="Arial" panose="020B0604020202020204" pitchFamily="34" charset="0"/>
        <a:buChar char="•"/>
        <a:defRPr sz="1280" kern="1200">
          <a:solidFill>
            <a:schemeClr val="tx1"/>
          </a:solidFill>
          <a:latin typeface="+mn-lt"/>
          <a:ea typeface="+mn-ea"/>
          <a:cs typeface="+mn-cs"/>
        </a:defRPr>
      </a:lvl2pPr>
      <a:lvl3pPr marL="609562" indent="-121912" algn="l" defTabSz="487650" rtl="0" eaLnBrk="1" latinLnBrk="0" hangingPunct="1">
        <a:lnSpc>
          <a:spcPct val="90000"/>
        </a:lnSpc>
        <a:spcBef>
          <a:spcPts val="267"/>
        </a:spcBef>
        <a:buFont typeface="Arial" panose="020B0604020202020204" pitchFamily="34" charset="0"/>
        <a:buChar char="•"/>
        <a:defRPr sz="1067" kern="1200">
          <a:solidFill>
            <a:schemeClr val="tx1"/>
          </a:solidFill>
          <a:latin typeface="+mn-lt"/>
          <a:ea typeface="+mn-ea"/>
          <a:cs typeface="+mn-cs"/>
        </a:defRPr>
      </a:lvl3pPr>
      <a:lvl4pPr marL="853387"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4pPr>
      <a:lvl5pPr marL="1097211"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5pPr>
      <a:lvl6pPr marL="1341036"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6pPr>
      <a:lvl7pPr marL="1584861"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7pPr>
      <a:lvl8pPr marL="1828686"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8pPr>
      <a:lvl9pPr marL="2072510" indent="-121912" algn="l" defTabSz="487650" rtl="0" eaLnBrk="1" latinLnBrk="0" hangingPunct="1">
        <a:lnSpc>
          <a:spcPct val="90000"/>
        </a:lnSpc>
        <a:spcBef>
          <a:spcPts val="267"/>
        </a:spcBef>
        <a:buFont typeface="Arial" panose="020B0604020202020204" pitchFamily="34" charset="0"/>
        <a:buChar char="•"/>
        <a:defRPr sz="960" kern="1200">
          <a:solidFill>
            <a:schemeClr val="tx1"/>
          </a:solidFill>
          <a:latin typeface="+mn-lt"/>
          <a:ea typeface="+mn-ea"/>
          <a:cs typeface="+mn-cs"/>
        </a:defRPr>
      </a:lvl9pPr>
    </p:bodyStyle>
    <p:otherStyle>
      <a:defPPr>
        <a:defRPr lang="en-US"/>
      </a:defPPr>
      <a:lvl1pPr marL="0" algn="l" defTabSz="487650" rtl="0" eaLnBrk="1" latinLnBrk="0" hangingPunct="1">
        <a:defRPr sz="960" kern="1200">
          <a:solidFill>
            <a:schemeClr val="tx1"/>
          </a:solidFill>
          <a:latin typeface="+mn-lt"/>
          <a:ea typeface="+mn-ea"/>
          <a:cs typeface="+mn-cs"/>
        </a:defRPr>
      </a:lvl1pPr>
      <a:lvl2pPr marL="243825" algn="l" defTabSz="487650" rtl="0" eaLnBrk="1" latinLnBrk="0" hangingPunct="1">
        <a:defRPr sz="960" kern="1200">
          <a:solidFill>
            <a:schemeClr val="tx1"/>
          </a:solidFill>
          <a:latin typeface="+mn-lt"/>
          <a:ea typeface="+mn-ea"/>
          <a:cs typeface="+mn-cs"/>
        </a:defRPr>
      </a:lvl2pPr>
      <a:lvl3pPr marL="487650" algn="l" defTabSz="487650" rtl="0" eaLnBrk="1" latinLnBrk="0" hangingPunct="1">
        <a:defRPr sz="960" kern="1200">
          <a:solidFill>
            <a:schemeClr val="tx1"/>
          </a:solidFill>
          <a:latin typeface="+mn-lt"/>
          <a:ea typeface="+mn-ea"/>
          <a:cs typeface="+mn-cs"/>
        </a:defRPr>
      </a:lvl3pPr>
      <a:lvl4pPr marL="731474" algn="l" defTabSz="487650" rtl="0" eaLnBrk="1" latinLnBrk="0" hangingPunct="1">
        <a:defRPr sz="960" kern="1200">
          <a:solidFill>
            <a:schemeClr val="tx1"/>
          </a:solidFill>
          <a:latin typeface="+mn-lt"/>
          <a:ea typeface="+mn-ea"/>
          <a:cs typeface="+mn-cs"/>
        </a:defRPr>
      </a:lvl4pPr>
      <a:lvl5pPr marL="975299" algn="l" defTabSz="487650" rtl="0" eaLnBrk="1" latinLnBrk="0" hangingPunct="1">
        <a:defRPr sz="960" kern="1200">
          <a:solidFill>
            <a:schemeClr val="tx1"/>
          </a:solidFill>
          <a:latin typeface="+mn-lt"/>
          <a:ea typeface="+mn-ea"/>
          <a:cs typeface="+mn-cs"/>
        </a:defRPr>
      </a:lvl5pPr>
      <a:lvl6pPr marL="1219124" algn="l" defTabSz="487650" rtl="0" eaLnBrk="1" latinLnBrk="0" hangingPunct="1">
        <a:defRPr sz="960" kern="1200">
          <a:solidFill>
            <a:schemeClr val="tx1"/>
          </a:solidFill>
          <a:latin typeface="+mn-lt"/>
          <a:ea typeface="+mn-ea"/>
          <a:cs typeface="+mn-cs"/>
        </a:defRPr>
      </a:lvl6pPr>
      <a:lvl7pPr marL="1462949" algn="l" defTabSz="487650" rtl="0" eaLnBrk="1" latinLnBrk="0" hangingPunct="1">
        <a:defRPr sz="960" kern="1200">
          <a:solidFill>
            <a:schemeClr val="tx1"/>
          </a:solidFill>
          <a:latin typeface="+mn-lt"/>
          <a:ea typeface="+mn-ea"/>
          <a:cs typeface="+mn-cs"/>
        </a:defRPr>
      </a:lvl7pPr>
      <a:lvl8pPr marL="1706773" algn="l" defTabSz="487650" rtl="0" eaLnBrk="1" latinLnBrk="0" hangingPunct="1">
        <a:defRPr sz="960" kern="1200">
          <a:solidFill>
            <a:schemeClr val="tx1"/>
          </a:solidFill>
          <a:latin typeface="+mn-lt"/>
          <a:ea typeface="+mn-ea"/>
          <a:cs typeface="+mn-cs"/>
        </a:defRPr>
      </a:lvl8pPr>
      <a:lvl9pPr marL="1950598" algn="l" defTabSz="487650" rtl="0" eaLnBrk="1" latinLnBrk="0" hangingPunct="1">
        <a:defRPr sz="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3.png"/><Relationship Id="rId5" Type="http://schemas.microsoft.com/office/2007/relationships/hdphoto" Target="../media/hdphoto3.wdp"/><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2534122" y="638200"/>
            <a:ext cx="2309434" cy="2511457"/>
          </a:xfrm>
          <a:prstGeom prst="rect">
            <a:avLst/>
          </a:prstGeom>
          <a:noFill/>
        </p:spPr>
        <p:txBody>
          <a:bodyPr wrap="square" lIns="48768" tIns="24384" rIns="48768" bIns="24384">
            <a:spAutoFit/>
          </a:bodyPr>
          <a:lstStyle/>
          <a:p>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endPar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Co-Op</a:t>
            </a:r>
            <a:endPar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a:t>
            </a:r>
            <a:endParaRPr lang="nl-NL" sz="20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3375025"/>
            <a:ext cx="4608512" cy="1188018"/>
          </a:xfrm>
          <a:prstGeom prst="rect">
            <a:avLst/>
          </a:prstGeom>
          <a:noFill/>
        </p:spPr>
        <p:txBody>
          <a:bodyPr wrap="square" lIns="48768" tIns="24384" rIns="48768" bIns="24384">
            <a:spAutoFit/>
          </a:bodyPr>
          <a:lstStyle/>
          <a:p>
            <a:pPr defTabSz="382669">
              <a:tabLst>
                <a:tab pos="1529831" algn="l"/>
              </a:tabLst>
            </a:pPr>
            <a:r>
              <a:rPr lang="nl-NL" sz="18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Blue Team Briefing</a:t>
            </a:r>
          </a:p>
          <a:p>
            <a:pPr>
              <a:tabLst>
                <a:tab pos="1529831" algn="l"/>
              </a:tabLst>
            </a:pPr>
            <a:r>
              <a:rPr lang="nl-NL" sz="1400"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1. Primary Task:</a:t>
            </a: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Eliminate Russian SA-10 installation</a:t>
            </a:r>
          </a:p>
          <a:p>
            <a:pPr>
              <a:tabLst>
                <a:tab pos="1529831" algn="l"/>
              </a:tabLst>
            </a:pPr>
            <a:r>
              <a:rPr lang="nl-NL" sz="1400"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2. Secondary Task:</a:t>
            </a: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Destroy Russian Su-34 planes</a:t>
            </a:r>
          </a:p>
          <a:p>
            <a:pPr>
              <a:tabLst>
                <a:tab pos="1529831" algn="l"/>
              </a:tabLst>
            </a:pPr>
            <a:r>
              <a:rPr lang="nl-NL" sz="1400"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Operational Task:</a:t>
            </a: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Capture Georgian radars.</a:t>
            </a:r>
          </a:p>
          <a:p>
            <a:pPr>
              <a:tabLst>
                <a:tab pos="1529831" algn="l"/>
              </a:tabLst>
            </a:pPr>
            <a:r>
              <a:rPr lang="nl-NL" sz="1400"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4. Operational Task:</a:t>
            </a: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 SAMs between Gudauata and Anapa</a:t>
            </a:r>
            <a:endParaRPr lang="nl-NL" sz="14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0" name="Afbeelding 9"/>
          <p:cNvPicPr>
            <a:picLocks noChangeAspect="1"/>
          </p:cNvPicPr>
          <p:nvPr/>
        </p:nvPicPr>
        <p:blipFill>
          <a:blip r:embed="rId2"/>
          <a:stretch>
            <a:fillRect/>
          </a:stretch>
        </p:blipFill>
        <p:spPr>
          <a:xfrm rot="18612145">
            <a:off x="1118294" y="184997"/>
            <a:ext cx="1557422" cy="10372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rot="20071831">
            <a:off x="-172313" y="88583"/>
            <a:ext cx="1327505" cy="8841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Afbeelding 10"/>
          <p:cNvPicPr>
            <a:picLocks noChangeAspect="1"/>
          </p:cNvPicPr>
          <p:nvPr/>
        </p:nvPicPr>
        <p:blipFill>
          <a:blip r:embed="rId4"/>
          <a:stretch>
            <a:fillRect/>
          </a:stretch>
        </p:blipFill>
        <p:spPr>
          <a:xfrm rot="1539634">
            <a:off x="496123" y="1505678"/>
            <a:ext cx="1581459" cy="1034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274332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5" name="Rechthoek 24"/>
          <p:cNvSpPr/>
          <p:nvPr/>
        </p:nvSpPr>
        <p:spPr>
          <a:xfrm>
            <a:off x="134938" y="206375"/>
            <a:ext cx="2309434" cy="880241"/>
          </a:xfrm>
          <a:prstGeom prst="rect">
            <a:avLst/>
          </a:prstGeom>
          <a:noFill/>
        </p:spPr>
        <p:txBody>
          <a:bodyPr wrap="square" lIns="48768" tIns="24384" rIns="48768" bIns="24384">
            <a:spAutoFit/>
          </a:bodyPr>
          <a:lstStyle/>
          <a:p>
            <a:r>
              <a:rPr lang="nl-NL" sz="54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0" name="Afbeelding 11"/>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134938" y="1070248"/>
            <a:ext cx="4608511" cy="32403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160" y="3375025"/>
            <a:ext cx="1989433" cy="13361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2" name="Lijntoelichting 1 26"/>
          <p:cNvSpPr/>
          <p:nvPr/>
        </p:nvSpPr>
        <p:spPr>
          <a:xfrm>
            <a:off x="2438400" y="3278994"/>
            <a:ext cx="960107" cy="239526"/>
          </a:xfrm>
          <a:prstGeom prst="borderCallout1">
            <a:avLst>
              <a:gd name="adj1" fmla="val 5503"/>
              <a:gd name="adj2" fmla="val 82094"/>
              <a:gd name="adj3" fmla="val -242689"/>
              <a:gd name="adj4" fmla="val 13428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PIJL-RECHTS 5"/>
          <p:cNvSpPr/>
          <p:nvPr/>
        </p:nvSpPr>
        <p:spPr>
          <a:xfrm rot="20519507">
            <a:off x="230800" y="2466655"/>
            <a:ext cx="2222471" cy="1112733"/>
          </a:xfrm>
          <a:prstGeom prst="rightArrow">
            <a:avLst>
              <a:gd name="adj1" fmla="val 50000"/>
              <a:gd name="adj2" fmla="val 51245"/>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PIJL-LINKS 6"/>
          <p:cNvSpPr/>
          <p:nvPr/>
        </p:nvSpPr>
        <p:spPr>
          <a:xfrm rot="4259020">
            <a:off x="3371642" y="3151913"/>
            <a:ext cx="1641654" cy="1006749"/>
          </a:xfrm>
          <a:prstGeom prst="leftArrow">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Rechthoek 30"/>
          <p:cNvSpPr/>
          <p:nvPr/>
        </p:nvSpPr>
        <p:spPr>
          <a:xfrm>
            <a:off x="4013769" y="234683"/>
            <a:ext cx="729681" cy="331509"/>
          </a:xfrm>
          <a:prstGeom prst="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27" name="Rechthoek 31"/>
          <p:cNvSpPr/>
          <p:nvPr/>
        </p:nvSpPr>
        <p:spPr>
          <a:xfrm>
            <a:off x="4013769" y="638200"/>
            <a:ext cx="729681" cy="288032"/>
          </a:xfrm>
          <a:prstGeom prst="rect">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28" name="PIJL-RECHTS 12"/>
          <p:cNvSpPr/>
          <p:nvPr/>
        </p:nvSpPr>
        <p:spPr>
          <a:xfrm rot="4005046">
            <a:off x="2324941" y="145016"/>
            <a:ext cx="1409318" cy="1151665"/>
          </a:xfrm>
          <a:prstGeom prst="rightArrow">
            <a:avLst>
              <a:gd name="adj1" fmla="val 50000"/>
              <a:gd name="adj2" fmla="val 51245"/>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9" name="Rechthoek 27"/>
          <p:cNvSpPr/>
          <p:nvPr/>
        </p:nvSpPr>
        <p:spPr>
          <a:xfrm>
            <a:off x="2438400" y="2366392"/>
            <a:ext cx="720080" cy="504056"/>
          </a:xfrm>
          <a:prstGeom prst="round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30" name="Rechthoek 32"/>
          <p:cNvSpPr/>
          <p:nvPr/>
        </p:nvSpPr>
        <p:spPr>
          <a:xfrm>
            <a:off x="4068895"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8670357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 are 3 </a:t>
            </a:r>
            <a:endPar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 in the </a:t>
            </a:r>
            <a:endPar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 must be destroyed to avoid a large USA infantry force approaching Anapa.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Fortunately, our Krymsk Su-34 anti-ship air fleet is nearby and is assisting with the defenses with KH-31A/P anti radiation missiles.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awaiting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radio menu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orbiting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Su-34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we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got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10 of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left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Su-25T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assist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SEAD attack.</a:t>
            </a: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1210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4" name="Afbeelding 13"/>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134938" y="1646312"/>
            <a:ext cx="2374900" cy="27363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Lijntoelichting 1 17"/>
          <p:cNvSpPr/>
          <p:nvPr/>
        </p:nvSpPr>
        <p:spPr>
          <a:xfrm>
            <a:off x="350168" y="1790328"/>
            <a:ext cx="648072" cy="432048"/>
          </a:xfrm>
          <a:prstGeom prst="borderCallout1">
            <a:avLst>
              <a:gd name="adj1" fmla="val 60014"/>
              <a:gd name="adj2" fmla="val 98204"/>
              <a:gd name="adj3" fmla="val 118760"/>
              <a:gd name="adj4" fmla="val 143999"/>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PIJL-LINKS 20"/>
          <p:cNvSpPr/>
          <p:nvPr/>
        </p:nvSpPr>
        <p:spPr>
          <a:xfrm rot="3561204">
            <a:off x="1365230" y="2179450"/>
            <a:ext cx="892074" cy="859299"/>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rot="1399817">
            <a:off x="1983930" y="2913919"/>
            <a:ext cx="461079" cy="395692"/>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Lijntoelichting 1 22"/>
          <p:cNvSpPr/>
          <p:nvPr/>
        </p:nvSpPr>
        <p:spPr>
          <a:xfrm>
            <a:off x="494184" y="3590528"/>
            <a:ext cx="1440160" cy="489654"/>
          </a:xfrm>
          <a:prstGeom prst="borderCallout1">
            <a:avLst>
              <a:gd name="adj1" fmla="val -628"/>
              <a:gd name="adj2" fmla="val 45501"/>
              <a:gd name="adj3" fmla="val -87458"/>
              <a:gd name="adj4" fmla="val 11658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Su-34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4" name="Picture 8" descr="D:\My DCS World Missions\Free Georgia\Pictures\CG-60 USS Normandy #0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741276">
            <a:off x="2644417" y="-79593"/>
            <a:ext cx="2193844" cy="14153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56661710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has a </a:t>
            </a: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large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 deployment force within the Northern region of 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re-</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large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mobile units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immediately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start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secure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zones.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Su-27</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Su-33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Mig-29S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3950568" y="4599367"/>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CH-53E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2" name="Afbeelding 21"/>
          <p:cNvPicPr>
            <a:picLocks noChangeAspect="1"/>
          </p:cNvPicPr>
          <p:nvPr/>
        </p:nvPicPr>
        <p:blipFill rotWithShape="1">
          <a:blip r:embed="rId2">
            <a:extLst>
              <a:ext uri="{28A0092B-C50C-407E-A947-70E740481C1C}">
                <a14:useLocalDpi xmlns:a14="http://schemas.microsoft.com/office/drawing/2010/main" val="0"/>
              </a:ext>
            </a:extLst>
          </a:blip>
          <a:srcRect l="55518" t="-107" r="-354" b="61609"/>
          <a:stretch/>
        </p:blipFill>
        <p:spPr>
          <a:xfrm>
            <a:off x="134938" y="2015914"/>
            <a:ext cx="2374900" cy="24387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3" name="Afgeronde rechthoek 22"/>
          <p:cNvSpPr/>
          <p:nvPr/>
        </p:nvSpPr>
        <p:spPr>
          <a:xfrm>
            <a:off x="1399350" y="2158464"/>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Afgeronde rechthoek 23"/>
          <p:cNvSpPr/>
          <p:nvPr/>
        </p:nvSpPr>
        <p:spPr>
          <a:xfrm>
            <a:off x="1141188" y="2222446"/>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PIJL-LINKS 26"/>
          <p:cNvSpPr/>
          <p:nvPr/>
        </p:nvSpPr>
        <p:spPr>
          <a:xfrm rot="3798863">
            <a:off x="839712" y="2920737"/>
            <a:ext cx="1189485" cy="700932"/>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CH-53E</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Afgeronde rechthoek 29"/>
          <p:cNvSpPr/>
          <p:nvPr/>
        </p:nvSpPr>
        <p:spPr>
          <a:xfrm>
            <a:off x="787017" y="2244907"/>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Afgeronde rechthoek 30"/>
          <p:cNvSpPr/>
          <p:nvPr/>
        </p:nvSpPr>
        <p:spPr>
          <a:xfrm>
            <a:off x="911728" y="2473900"/>
            <a:ext cx="835395"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Lijntoelichting 1 25"/>
          <p:cNvSpPr/>
          <p:nvPr/>
        </p:nvSpPr>
        <p:spPr>
          <a:xfrm>
            <a:off x="1809392" y="1934344"/>
            <a:ext cx="667787" cy="504056"/>
          </a:xfrm>
          <a:prstGeom prst="borderCallout1">
            <a:avLst>
              <a:gd name="adj1" fmla="val 38665"/>
              <a:gd name="adj2" fmla="val -725"/>
              <a:gd name="adj3" fmla="val 122443"/>
              <a:gd name="adj4" fmla="val -7589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Landing </a:t>
            </a: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Zones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3" name="Afbeelding 2"/>
          <p:cNvPicPr>
            <a:picLocks noChangeAspect="1"/>
          </p:cNvPicPr>
          <p:nvPr/>
        </p:nvPicPr>
        <p:blipFill rotWithShape="1">
          <a:blip r:embed="rId3" cstate="print">
            <a:extLst>
              <a:ext uri="{28A0092B-C50C-407E-A947-70E740481C1C}">
                <a14:useLocalDpi xmlns:a14="http://schemas.microsoft.com/office/drawing/2010/main" val="0"/>
              </a:ext>
            </a:extLst>
          </a:blip>
          <a:srcRect b="5452"/>
          <a:stretch/>
        </p:blipFill>
        <p:spPr>
          <a:xfrm rot="20939116">
            <a:off x="2420539" y="-97688"/>
            <a:ext cx="2233612" cy="1428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8063778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p>
          <a:p>
            <a:pPr defTabSz="382669">
              <a:tabLst>
                <a:tab pos="1529831" algn="l"/>
              </a:tabLst>
            </a:pPr>
            <a:endPar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3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large USA infantry units are approaching Anapa.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size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USA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largely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effectiveness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Russian attacks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Su-25T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Su-27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ground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09434"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Stop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114323">
            <a:off x="2796965" y="145597"/>
            <a:ext cx="1659580" cy="10455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3" name="Afbeelding 22"/>
          <p:cNvPicPr>
            <a:picLocks noChangeAspect="1"/>
          </p:cNvPicPr>
          <p:nvPr/>
        </p:nvPicPr>
        <p:blipFill rotWithShape="1">
          <a:blip r:embed="rId3">
            <a:extLst>
              <a:ext uri="{28A0092B-C50C-407E-A947-70E740481C1C}">
                <a14:useLocalDpi xmlns:a14="http://schemas.microsoft.com/office/drawing/2010/main" val="0"/>
              </a:ext>
            </a:extLst>
          </a:blip>
          <a:srcRect l="55518" t="-107" r="-354" b="61609"/>
          <a:stretch/>
        </p:blipFill>
        <p:spPr>
          <a:xfrm>
            <a:off x="134938" y="2015914"/>
            <a:ext cx="2374900" cy="25830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4" name="Afgeronde rechthoek 23"/>
          <p:cNvSpPr/>
          <p:nvPr/>
        </p:nvSpPr>
        <p:spPr>
          <a:xfrm>
            <a:off x="1399350" y="2158464"/>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Afgeronde rechthoek 24"/>
          <p:cNvSpPr/>
          <p:nvPr/>
        </p:nvSpPr>
        <p:spPr>
          <a:xfrm>
            <a:off x="1141188" y="2222446"/>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PIJL-LINKS 25"/>
          <p:cNvSpPr/>
          <p:nvPr/>
        </p:nvSpPr>
        <p:spPr>
          <a:xfrm rot="3798863">
            <a:off x="1140814" y="3101566"/>
            <a:ext cx="892074" cy="869177"/>
          </a:xfrm>
          <a:prstGeom prst="leftArrow">
            <a:avLst/>
          </a:prstGeom>
          <a:solidFill>
            <a:srgbClr val="B02200"/>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Afgeronde rechthoek 26"/>
          <p:cNvSpPr/>
          <p:nvPr/>
        </p:nvSpPr>
        <p:spPr>
          <a:xfrm>
            <a:off x="787017" y="2244907"/>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LINKS 29"/>
          <p:cNvSpPr/>
          <p:nvPr/>
        </p:nvSpPr>
        <p:spPr>
          <a:xfrm rot="2288878" flipH="1">
            <a:off x="369020" y="2366139"/>
            <a:ext cx="1066011" cy="1062480"/>
          </a:xfrm>
          <a:prstGeom prst="leftArrow">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endPar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740347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502296"/>
            <a:ext cx="2011680" cy="2583074"/>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residing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must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saved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as the USA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fast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Ensure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aboarding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platforms. A red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smoke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signal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which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on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landing platform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onboard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safe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Mi-8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Gelend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safety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52041"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152"/>
            <a:ext cx="2374900"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workers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platform</a:t>
            </a:r>
          </a:p>
        </p:txBody>
      </p:sp>
      <p:pic>
        <p:nvPicPr>
          <p:cNvPr id="15" name="Afbeelding 14"/>
          <p:cNvPicPr>
            <a:picLocks noChangeAspect="1"/>
          </p:cNvPicPr>
          <p:nvPr/>
        </p:nvPicPr>
        <p:blipFill rotWithShape="1">
          <a:blip r:embed="rId2" cstate="print">
            <a:extLst>
              <a:ext uri="{28A0092B-C50C-407E-A947-70E740481C1C}">
                <a14:useLocalDpi xmlns:a14="http://schemas.microsoft.com/office/drawing/2010/main" val="0"/>
              </a:ext>
            </a:extLst>
          </a:blip>
          <a:srcRect b="46025"/>
          <a:stretch/>
        </p:blipFill>
        <p:spPr>
          <a:xfrm>
            <a:off x="127577" y="2088270"/>
            <a:ext cx="2374900" cy="24383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PIJL-RECHTS 16"/>
          <p:cNvSpPr/>
          <p:nvPr/>
        </p:nvSpPr>
        <p:spPr>
          <a:xfrm rot="19659391">
            <a:off x="217608" y="3596420"/>
            <a:ext cx="1222066" cy="758330"/>
          </a:xfrm>
          <a:prstGeom prst="rightArrow">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9" name="Afgeronde rechthoek 18"/>
          <p:cNvSpPr/>
          <p:nvPr/>
        </p:nvSpPr>
        <p:spPr>
          <a:xfrm rot="1399817">
            <a:off x="1273767" y="3305611"/>
            <a:ext cx="461079" cy="395692"/>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Lijntoelichting 1 19"/>
          <p:cNvSpPr/>
          <p:nvPr/>
        </p:nvSpPr>
        <p:spPr>
          <a:xfrm>
            <a:off x="1501726" y="3806552"/>
            <a:ext cx="1008112" cy="576064"/>
          </a:xfrm>
          <a:prstGeom prst="borderCallout1">
            <a:avLst>
              <a:gd name="adj1" fmla="val -628"/>
              <a:gd name="adj2" fmla="val 45501"/>
              <a:gd name="adj3" fmla="val -47860"/>
              <a:gd name="adj4" fmla="val 184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
        <p:nvSpPr>
          <p:cNvPr id="21" name="PIJL-LINKS 20"/>
          <p:cNvSpPr/>
          <p:nvPr/>
        </p:nvSpPr>
        <p:spPr>
          <a:xfrm rot="20438052">
            <a:off x="1549471" y="2978398"/>
            <a:ext cx="720614" cy="407488"/>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Rescue</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0" name="PIJL-RECHTS 29"/>
          <p:cNvSpPr/>
          <p:nvPr/>
        </p:nvSpPr>
        <p:spPr>
          <a:xfrm rot="479154">
            <a:off x="1670549" y="3358810"/>
            <a:ext cx="839104" cy="407488"/>
          </a:xfrm>
          <a:prstGeom prst="righ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56080">
            <a:off x="2709971" y="-41421"/>
            <a:ext cx="2077577" cy="13850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1355009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34938" y="1358900"/>
            <a:ext cx="3340761" cy="1267658"/>
          </a:xfrm>
          <a:prstGeom prst="rect">
            <a:avLst/>
          </a:prstGeom>
          <a:noFill/>
        </p:spPr>
        <p:txBody>
          <a:bodyPr wrap="square" lIns="48768" tIns="24384" rIns="48768" bIns="24384">
            <a:noAutofit/>
          </a:bodyPr>
          <a:lstStyle/>
          <a:p>
            <a:pP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During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transport flight,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different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 or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These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in DCS World.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is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pressing the right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key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keyboard. (default is a ‘\’).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press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activate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further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options. </a:t>
            </a:r>
            <a:endParaRPr lang="nl-NL" sz="1200" i="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31387" y="463231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4418761" cy="1157240"/>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information</a:t>
            </a:r>
          </a:p>
          <a:p>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Execute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instructions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selecting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(F10).</a:t>
            </a:r>
          </a:p>
        </p:txBody>
      </p:sp>
      <p:sp>
        <p:nvSpPr>
          <p:cNvPr id="15" name="Rechthoek 14"/>
          <p:cNvSpPr/>
          <p:nvPr/>
        </p:nvSpPr>
        <p:spPr>
          <a:xfrm>
            <a:off x="2582416" y="2942456"/>
            <a:ext cx="2161034" cy="1097519"/>
          </a:xfrm>
          <a:prstGeom prst="rect">
            <a:avLst/>
          </a:prstGeom>
          <a:noFill/>
        </p:spPr>
        <p:txBody>
          <a:bodyPr wrap="square" lIns="48768" tIns="24384" rIns="48768" bIns="24384">
            <a:no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 the F10-Menu, options will be available to Pickup, Deploy / Load, Unload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for each cargo type that is available. </a:t>
            </a: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 that for transporting sling load cargo, the built-in DCS World menu system needs to be followed!)</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a:stretch>
            <a:fillRect/>
          </a:stretch>
        </p:blipFill>
        <p:spPr>
          <a:xfrm>
            <a:off x="3374504" y="1646311"/>
            <a:ext cx="1341718" cy="1152129"/>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Afbeelding 2"/>
          <p:cNvPicPr>
            <a:picLocks noChangeAspect="1"/>
          </p:cNvPicPr>
          <p:nvPr/>
        </p:nvPicPr>
        <p:blipFill>
          <a:blip r:embed="rId3"/>
          <a:stretch>
            <a:fillRect/>
          </a:stretch>
        </p:blipFill>
        <p:spPr>
          <a:xfrm>
            <a:off x="213585" y="3014464"/>
            <a:ext cx="2185964" cy="1291752"/>
          </a:xfrm>
          <a:prstGeom prst="rect">
            <a:avLst/>
          </a:prstGeom>
          <a:solidFill>
            <a:srgbClr val="FFFFFF">
              <a:shade val="85000"/>
            </a:srgbClr>
          </a:solidFill>
          <a:ln w="28575"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Rectangle 3"/>
          <p:cNvSpPr/>
          <p:nvPr/>
        </p:nvSpPr>
        <p:spPr>
          <a:xfrm>
            <a:off x="62136" y="4383777"/>
            <a:ext cx="3925169" cy="430887"/>
          </a:xfrm>
          <a:prstGeom prst="rect">
            <a:avLst/>
          </a:prstGeom>
        </p:spPr>
        <p:txBody>
          <a:bodyPr wrap="square">
            <a:spAutoFit/>
          </a:bodyPr>
          <a:lstStyle/>
          <a:p>
            <a:pPr defTabSz="382669">
              <a:tabLst>
                <a:tab pos="1529831" algn="l"/>
              </a:tabLst>
            </a:pPr>
            <a:r>
              <a:rPr lang="nl-NL" sz="11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 you’ve selected the cargo type action menu, the next menu will show each cargo item by it’s name and weight.</a:t>
            </a:r>
            <a:endParaRPr lang="nl-NL" sz="11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13534394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17878" y="998240"/>
            <a:ext cx="4609306" cy="2448272"/>
          </a:xfrm>
          <a:prstGeom prst="rect">
            <a:avLst/>
          </a:prstGeom>
          <a:noFill/>
        </p:spPr>
        <p:txBody>
          <a:bodyPr wrap="square" lIns="48768" tIns="24384" rIns="48768" bIns="24384">
            <a:noAutofit/>
          </a:bodyPr>
          <a:lstStyle/>
          <a:p>
            <a:pPr defTabSz="382669">
              <a:tabLst>
                <a:tab pos="1529831" algn="l"/>
              </a:tabLst>
            </a:pPr>
            <a:endParaRPr lang="nl-NL" sz="11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182869" indent="-182869" defTabSz="382669">
              <a:buFont typeface="+mj-lt"/>
              <a:buAutoNum type="arabicPeriod"/>
              <a:tabLst>
                <a:tab pos="1529831" algn="l"/>
              </a:tabLst>
            </a:pP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 ‘types’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Packages,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Loads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Vehicles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Depending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the type of cargo, the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menu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show a different menu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type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available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 that you select the correct cargo type within the correct </a:t>
            </a: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communication </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menu to load/unload the correct cargo type, to accomplish your mission </a:t>
            </a: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objectives!</a:t>
            </a:r>
          </a:p>
          <a:p>
            <a:pPr marL="182869" indent="-182869" defTabSz="382669">
              <a:buFont typeface="+mj-lt"/>
              <a:buAutoNum type="arabicPeriod"/>
              <a:tabLst>
                <a:tab pos="1529831" algn="l"/>
              </a:tabLst>
            </a:pPr>
            <a:endPar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marL="182869" indent="-182869" defTabSz="382669">
              <a:buFont typeface="+mj-lt"/>
              <a:buAutoNum type="arabicPeriod"/>
              <a:tabLst>
                <a:tab pos="1529831" algn="l"/>
              </a:tabLst>
            </a:pP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has a ‘state’,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so</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the actions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done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each</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 element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determine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success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failure. Beware of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while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if</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ensure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handled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assigned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transport,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receive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message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containing</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exact cargo contents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Note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when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crashes, the cargo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LOST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mission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may</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4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result</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 failure!</a:t>
            </a:r>
            <a:endPar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52041" y="4599367"/>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24481" y="203864"/>
            <a:ext cx="2309434"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a:t>
            </a:r>
            <a:r>
              <a:rPr lang="nl-NL" sz="32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info</a:t>
            </a:r>
            <a:endPar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p>
        </p:txBody>
      </p:sp>
    </p:spTree>
    <p:extLst>
      <p:ext uri="{BB962C8B-B14F-4D97-AF65-F5344CB8AC3E}">
        <p14:creationId xmlns:p14="http://schemas.microsoft.com/office/powerpoint/2010/main" val="34063050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134938" y="1093616"/>
            <a:ext cx="4416214" cy="1344784"/>
          </a:xfrm>
          <a:prstGeom prst="rect">
            <a:avLst/>
          </a:prstGeom>
          <a:noFill/>
        </p:spPr>
        <p:txBody>
          <a:bodyPr wrap="square" lIns="48768" tIns="24384" rIns="48768" bIns="24384">
            <a:no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 order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able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pickup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load cargo,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required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landing zone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same</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counts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unloading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deploying</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cargo.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However, each cargo has different behaviour when loading or picking up </a:t>
            </a: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cargo:</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 runs to your stationed helicopter when loading.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land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range of 100 meters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 the infantry received the instruction to load, and has started to run, you need to WAIT until all infantry is loaded. </a:t>
            </a:r>
            <a:endPar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51247" y="4607604"/>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3975" y="206375"/>
            <a:ext cx="4418761"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a:t>
            </a:r>
            <a:r>
              <a:rPr lang="nl-NL" sz="32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Info</a:t>
            </a:r>
            <a:endPar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Different types of cargo </a:t>
            </a:r>
            <a:r>
              <a:rPr lang="nl-NL" sz="20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different </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behaviour …</a:t>
            </a:r>
          </a:p>
        </p:txBody>
      </p:sp>
      <p:pic>
        <p:nvPicPr>
          <p:cNvPr id="4" name="Afbeelding 3"/>
          <p:cNvPicPr>
            <a:picLocks noChangeAspect="1"/>
          </p:cNvPicPr>
          <p:nvPr/>
        </p:nvPicPr>
        <p:blipFill rotWithShape="1">
          <a:blip r:embed="rId2"/>
          <a:srcRect r="32244"/>
          <a:stretch/>
        </p:blipFill>
        <p:spPr>
          <a:xfrm>
            <a:off x="206152" y="2870448"/>
            <a:ext cx="2520991" cy="18351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hthoek 4"/>
          <p:cNvSpPr/>
          <p:nvPr/>
        </p:nvSpPr>
        <p:spPr>
          <a:xfrm>
            <a:off x="2809106" y="2812956"/>
            <a:ext cx="1934344" cy="1569660"/>
          </a:xfrm>
          <a:prstGeom prst="rect">
            <a:avLst/>
          </a:prstGeom>
        </p:spPr>
        <p:txBody>
          <a:bodyPr wrap="square">
            <a:spAutoFit/>
          </a:bodyPr>
          <a:lstStyle/>
          <a:p>
            <a:pP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Packages are delivered </a:t>
            </a: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 a delivery vehicle or infantry. Wait until the vehicle has delivered the package.</a:t>
            </a:r>
          </a:p>
          <a:p>
            <a:pPr defTabSz="382669">
              <a:tabLst>
                <a:tab pos="1529831" algn="l"/>
              </a:tabLst>
            </a:pP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12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Sling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loaded cargo is being handled by following the standard sling load process.</a:t>
            </a:r>
          </a:p>
        </p:txBody>
      </p:sp>
    </p:spTree>
    <p:extLst>
      <p:ext uri="{BB962C8B-B14F-4D97-AF65-F5344CB8AC3E}">
        <p14:creationId xmlns:p14="http://schemas.microsoft.com/office/powerpoint/2010/main" val="7030883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8884C"/>
        </a:solidFill>
        <a:effectLst/>
      </p:bgPr>
    </p:bg>
    <p:spTree>
      <p:nvGrpSpPr>
        <p:cNvPr id="1" name=""/>
        <p:cNvGrpSpPr/>
        <p:nvPr/>
      </p:nvGrpSpPr>
      <p:grpSpPr>
        <a:xfrm>
          <a:off x="0" y="0"/>
          <a:ext cx="0" cy="0"/>
          <a:chOff x="0" y="0"/>
          <a:chExt cx="0" cy="0"/>
        </a:xfrm>
      </p:grpSpPr>
      <p:sp>
        <p:nvSpPr>
          <p:cNvPr id="8" name="Rechthoek 7"/>
          <p:cNvSpPr/>
          <p:nvPr/>
        </p:nvSpPr>
        <p:spPr>
          <a:xfrm>
            <a:off x="2318531" y="2582416"/>
            <a:ext cx="2390798" cy="1336627"/>
          </a:xfrm>
          <a:prstGeom prst="rect">
            <a:avLst/>
          </a:prstGeom>
          <a:noFill/>
        </p:spPr>
        <p:txBody>
          <a:bodyPr wrap="square" lIns="48768" tIns="24384" rIns="48768" bIns="24384">
            <a:noAutofit/>
          </a:bodyPr>
          <a:lstStyle/>
          <a:p>
            <a:pPr defTabSz="382669">
              <a:tabLst>
                <a:tab pos="1529831" algn="l"/>
              </a:tabLst>
            </a:pP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co-pilot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indicate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flight in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terms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angle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degrees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distance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 km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zone.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equipped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 radio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 instrument,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that</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provides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heading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instrument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turn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your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helicopter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correct zone. </a:t>
            </a:r>
          </a:p>
        </p:txBody>
      </p:sp>
      <p:sp>
        <p:nvSpPr>
          <p:cNvPr id="9" name="Rechthoek 8"/>
          <p:cNvSpPr/>
          <p:nvPr/>
        </p:nvSpPr>
        <p:spPr>
          <a:xfrm>
            <a:off x="407868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2374900" cy="849463"/>
          </a:xfrm>
          <a:prstGeom prst="rect">
            <a:avLst/>
          </a:prstGeom>
          <a:noFill/>
        </p:spPr>
        <p:txBody>
          <a:bodyPr wrap="square" lIns="48768" tIns="24384" rIns="48768" bIns="24384">
            <a:spAutoFit/>
          </a:bodyPr>
          <a:lstStyle/>
          <a:p>
            <a:r>
              <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General </a:t>
            </a:r>
            <a:r>
              <a:rPr lang="nl-NL" sz="32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info</a:t>
            </a:r>
            <a:endParaRPr lang="nl-NL" sz="32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Flight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directions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pic>
        <p:nvPicPr>
          <p:cNvPr id="5" name="Afbeelding 4"/>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206152" y="1070248"/>
            <a:ext cx="1964026" cy="16286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Afbeelding 6"/>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206152" y="2870448"/>
            <a:ext cx="1944216" cy="14497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6">
            <a:extLst>
              <a:ext uri="{BEBA8EAE-BF5A-486C-A8C5-ECC9F3942E4B}">
                <a14:imgProps xmlns:a14="http://schemas.microsoft.com/office/drawing/2010/main">
                  <a14:imgLayer r:embed="rId7">
                    <a14:imgEffect>
                      <a14:brightnessContrast bright="40000" contrast="20000"/>
                    </a14:imgEffect>
                  </a14:imgLayer>
                </a14:imgProps>
              </a:ext>
            </a:extLst>
          </a:blip>
          <a:stretch>
            <a:fillRect/>
          </a:stretch>
        </p:blipFill>
        <p:spPr>
          <a:xfrm>
            <a:off x="2514112" y="710208"/>
            <a:ext cx="2171403" cy="15635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Rechthoek 18"/>
          <p:cNvSpPr/>
          <p:nvPr/>
        </p:nvSpPr>
        <p:spPr>
          <a:xfrm>
            <a:off x="2533675" y="0"/>
            <a:ext cx="1816313" cy="266149"/>
          </a:xfrm>
          <a:prstGeom prst="rect">
            <a:avLst/>
          </a:prstGeom>
          <a:noFill/>
        </p:spPr>
        <p:txBody>
          <a:bodyPr wrap="square" lIns="48768" tIns="24384" rIns="48768" bIns="24384">
            <a:noAutofit/>
          </a:bodyPr>
          <a:lstStyle/>
          <a:p>
            <a:pPr algn="ctr" defTabSz="382669">
              <a:tabLst>
                <a:tab pos="1529831" algn="l"/>
              </a:tabLst>
            </a:pPr>
            <a:r>
              <a:rPr lang="nl-NL" sz="20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Radio </a:t>
            </a:r>
            <a:r>
              <a:rPr lang="nl-NL" sz="20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compass</a:t>
            </a:r>
            <a:r>
              <a:rPr lang="nl-NL" sz="20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indicators</a:t>
            </a:r>
          </a:p>
        </p:txBody>
      </p:sp>
      <p:sp>
        <p:nvSpPr>
          <p:cNvPr id="20" name="Rechthoek 19"/>
          <p:cNvSpPr/>
          <p:nvPr/>
        </p:nvSpPr>
        <p:spPr>
          <a:xfrm>
            <a:off x="4324681" y="422176"/>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KA-50</a:t>
            </a:r>
          </a:p>
        </p:txBody>
      </p:sp>
      <p:sp>
        <p:nvSpPr>
          <p:cNvPr id="21" name="Rechthoek 20"/>
          <p:cNvSpPr/>
          <p:nvPr/>
        </p:nvSpPr>
        <p:spPr>
          <a:xfrm>
            <a:off x="1862336" y="804099"/>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UH-1H</a:t>
            </a:r>
          </a:p>
        </p:txBody>
      </p:sp>
      <p:sp>
        <p:nvSpPr>
          <p:cNvPr id="22" name="Rechthoek 21"/>
          <p:cNvSpPr/>
          <p:nvPr/>
        </p:nvSpPr>
        <p:spPr>
          <a:xfrm>
            <a:off x="134144" y="4382616"/>
            <a:ext cx="417975" cy="266149"/>
          </a:xfrm>
          <a:prstGeom prst="rect">
            <a:avLst/>
          </a:prstGeom>
          <a:noFill/>
        </p:spPr>
        <p:txBody>
          <a:bodyPr wrap="square" lIns="48768" tIns="24384" rIns="48768" bIns="24384">
            <a:noAutofit/>
          </a:bodyPr>
          <a:lstStyle/>
          <a:p>
            <a:pPr defTabSz="382669">
              <a:tabLst>
                <a:tab pos="1529831" algn="l"/>
              </a:tabLst>
            </a:pPr>
            <a:r>
              <a:rPr lang="nl-NL" sz="106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MI-8</a:t>
            </a:r>
          </a:p>
        </p:txBody>
      </p:sp>
      <p:sp>
        <p:nvSpPr>
          <p:cNvPr id="14" name="Rechthoek 13"/>
          <p:cNvSpPr/>
          <p:nvPr/>
        </p:nvSpPr>
        <p:spPr>
          <a:xfrm>
            <a:off x="479783" y="1862336"/>
            <a:ext cx="590465" cy="50405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
        <p:nvSpPr>
          <p:cNvPr id="23" name="Rechthoek 22"/>
          <p:cNvSpPr/>
          <p:nvPr/>
        </p:nvSpPr>
        <p:spPr>
          <a:xfrm>
            <a:off x="638200" y="3446512"/>
            <a:ext cx="504056" cy="50405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
        <p:nvSpPr>
          <p:cNvPr id="24" name="Rechthoek 23"/>
          <p:cNvSpPr/>
          <p:nvPr/>
        </p:nvSpPr>
        <p:spPr>
          <a:xfrm>
            <a:off x="2884521" y="1214264"/>
            <a:ext cx="720080" cy="72008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585">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016359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134938" y="203864"/>
            <a:ext cx="2309434" cy="880241"/>
          </a:xfrm>
          <a:prstGeom prst="rect">
            <a:avLst/>
          </a:prstGeom>
          <a:noFill/>
        </p:spPr>
        <p:txBody>
          <a:bodyPr wrap="square" lIns="48768" tIns="24384" rIns="48768" bIns="24384">
            <a:spAutoFit/>
          </a:bodyPr>
          <a:lstStyle/>
          <a:p>
            <a:r>
              <a:rPr lang="nl-NL" sz="5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1502296"/>
            <a:ext cx="4608511" cy="3127010"/>
          </a:xfrm>
          <a:prstGeom prst="rect">
            <a:avLst/>
          </a:prstGeom>
          <a:noFill/>
        </p:spPr>
        <p:txBody>
          <a:bodyPr wrap="square" lIns="48768" tIns="24384" rIns="48768" bIns="24384">
            <a:spAutoFit/>
          </a:bodyPr>
          <a:lstStyle/>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extreme</a:t>
            </a: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large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Assist the NATO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acquire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has been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captured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has full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air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especially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Su-34 anti-</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attack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9" name="Rechthoek 8"/>
          <p:cNvSpPr/>
          <p:nvPr/>
        </p:nvSpPr>
        <p:spPr>
          <a:xfrm>
            <a:off x="4051247" y="4598640"/>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2792008" y="191004"/>
            <a:ext cx="2188611" cy="14496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75529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12" name="Afbeelding 11"/>
          <p:cNvPicPr>
            <a:picLocks noChangeAspect="1"/>
          </p:cNvPicPr>
          <p:nvPr/>
        </p:nvPicPr>
        <p:blipFill rotWithShape="1">
          <a:blip r:embed="rId2">
            <a:extLst>
              <a:ext uri="{28A0092B-C50C-407E-A947-70E740481C1C}">
                <a14:useLocalDpi xmlns:a14="http://schemas.microsoft.com/office/drawing/2010/main" val="0"/>
              </a:ext>
            </a:extLst>
          </a:blip>
          <a:srcRect l="29169" t="-189" r="-122" b="41899"/>
          <a:stretch/>
        </p:blipFill>
        <p:spPr>
          <a:xfrm>
            <a:off x="134938" y="1070248"/>
            <a:ext cx="4608511" cy="32403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2" descr="D:\My DCS World Missions\Free Georgia\Pictures\cvn70_carlvinson #00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160" y="3375025"/>
            <a:ext cx="1989433" cy="13361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5" name="Rechthoek 24"/>
          <p:cNvSpPr/>
          <p:nvPr/>
        </p:nvSpPr>
        <p:spPr>
          <a:xfrm>
            <a:off x="134144" y="206152"/>
            <a:ext cx="2309434" cy="880241"/>
          </a:xfrm>
          <a:prstGeom prst="rect">
            <a:avLst/>
          </a:prstGeom>
          <a:noFill/>
        </p:spPr>
        <p:txBody>
          <a:bodyPr wrap="square" lIns="48768" tIns="24384" rIns="48768" bIns="24384">
            <a:spAutoFit/>
          </a:bodyPr>
          <a:lstStyle/>
          <a:p>
            <a:r>
              <a:rPr lang="nl-NL" sz="5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7" name="Lijntoelichting 1 26"/>
          <p:cNvSpPr/>
          <p:nvPr/>
        </p:nvSpPr>
        <p:spPr>
          <a:xfrm>
            <a:off x="2438400" y="3278994"/>
            <a:ext cx="960107" cy="239526"/>
          </a:xfrm>
          <a:prstGeom prst="borderCallout1">
            <a:avLst>
              <a:gd name="adj1" fmla="val 5503"/>
              <a:gd name="adj2" fmla="val 82094"/>
              <a:gd name="adj3" fmla="val -242689"/>
              <a:gd name="adj4" fmla="val 13428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Town: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PIJL-RECHTS 5"/>
          <p:cNvSpPr/>
          <p:nvPr/>
        </p:nvSpPr>
        <p:spPr>
          <a:xfrm rot="20519507">
            <a:off x="230800" y="2466655"/>
            <a:ext cx="2222471" cy="1112733"/>
          </a:xfrm>
          <a:prstGeom prst="rightArrow">
            <a:avLst>
              <a:gd name="adj1" fmla="val 50000"/>
              <a:gd name="adj2" fmla="val 51245"/>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approaching</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west</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7" name="PIJL-LINKS 6"/>
          <p:cNvSpPr/>
          <p:nvPr/>
        </p:nvSpPr>
        <p:spPr>
          <a:xfrm rot="4259020">
            <a:off x="3371642" y="3151913"/>
            <a:ext cx="1641654" cy="1006749"/>
          </a:xfrm>
          <a:prstGeom prst="leftArrow">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Air support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31" name="Rechthoek 30"/>
          <p:cNvSpPr/>
          <p:nvPr/>
        </p:nvSpPr>
        <p:spPr>
          <a:xfrm>
            <a:off x="4013769" y="234683"/>
            <a:ext cx="729681" cy="331509"/>
          </a:xfrm>
          <a:prstGeom prst="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a:t>
            </a:r>
          </a:p>
        </p:txBody>
      </p:sp>
      <p:sp>
        <p:nvSpPr>
          <p:cNvPr id="32" name="Rechthoek 31"/>
          <p:cNvSpPr/>
          <p:nvPr/>
        </p:nvSpPr>
        <p:spPr>
          <a:xfrm>
            <a:off x="4013769" y="638200"/>
            <a:ext cx="729681" cy="288032"/>
          </a:xfrm>
          <a:prstGeom prst="rect">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a:t>
            </a:r>
          </a:p>
        </p:txBody>
      </p:sp>
      <p:sp>
        <p:nvSpPr>
          <p:cNvPr id="33" name="Rechthoek 32"/>
          <p:cNvSpPr/>
          <p:nvPr/>
        </p:nvSpPr>
        <p:spPr>
          <a:xfrm>
            <a:off x="4068895"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rot="4005046">
            <a:off x="2324941" y="145016"/>
            <a:ext cx="1409318" cy="1151665"/>
          </a:xfrm>
          <a:prstGeom prst="rightArrow">
            <a:avLst>
              <a:gd name="adj1" fmla="val 50000"/>
              <a:gd name="adj2" fmla="val 51245"/>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r>
              <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BE" sz="16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endParaRPr lang="nl-BE" sz="16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8" name="Rechthoek 27"/>
          <p:cNvSpPr/>
          <p:nvPr/>
        </p:nvSpPr>
        <p:spPr>
          <a:xfrm>
            <a:off x="2438400" y="2366392"/>
            <a:ext cx="720080" cy="504056"/>
          </a:xfrm>
          <a:prstGeom prst="roundRect">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Oil platforms</a:t>
            </a:r>
          </a:p>
        </p:txBody>
      </p:sp>
    </p:spTree>
    <p:extLst>
      <p:ext uri="{BB962C8B-B14F-4D97-AF65-F5344CB8AC3E}">
        <p14:creationId xmlns:p14="http://schemas.microsoft.com/office/powerpoint/2010/main" val="2466464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Afbeelding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9954680">
            <a:off x="2950304" y="-278967"/>
            <a:ext cx="1874204" cy="14294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Afbeelding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4938" y="2015914"/>
            <a:ext cx="2375470" cy="258307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8" name="Rechthoek 7"/>
          <p:cNvSpPr/>
          <p:nvPr/>
        </p:nvSpPr>
        <p:spPr>
          <a:xfrm>
            <a:off x="2654300" y="1501776"/>
            <a:ext cx="2089149" cy="3097212"/>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has a large S-300 (SA-10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Grumble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long range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deployed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near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NATO must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this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obtain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full control over the airspace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above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After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increase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its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air attack.</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Take-Off from Gudauata or from mid-air and eliminate the SA-10 using A-10As, A-10Cs or KA-50 helicopters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 the ships.</a:t>
            </a:r>
          </a:p>
        </p:txBody>
      </p:sp>
      <p:sp>
        <p:nvSpPr>
          <p:cNvPr id="9" name="Rechthoek 8"/>
          <p:cNvSpPr/>
          <p:nvPr/>
        </p:nvSpPr>
        <p:spPr>
          <a:xfrm>
            <a:off x="4047862"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266" y="212102"/>
            <a:ext cx="2375571" cy="1095685"/>
          </a:xfrm>
          <a:prstGeom prst="rect">
            <a:avLst/>
          </a:prstGeom>
          <a:noFill/>
        </p:spPr>
        <p:txBody>
          <a:bodyPr wrap="square" lIns="48768" tIns="24384" rIns="48768" bIns="24384">
            <a:spAutoFit/>
          </a:bodyPr>
          <a:lstStyle/>
          <a:p>
            <a:r>
              <a:rPr lang="nl-NL" sz="28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Primary Task</a:t>
            </a:r>
            <a:endParaRPr lang="nl-NL" sz="28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SA-10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18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4" name="Afgeronde rechthoek 3"/>
          <p:cNvSpPr/>
          <p:nvPr/>
        </p:nvSpPr>
        <p:spPr>
          <a:xfrm rot="19366549">
            <a:off x="2059913" y="2493214"/>
            <a:ext cx="271670" cy="268572"/>
          </a:xfrm>
          <a:prstGeom prst="roundRect">
            <a:avLst>
              <a:gd name="adj"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Lijntoelichting 1 10"/>
          <p:cNvSpPr/>
          <p:nvPr/>
        </p:nvSpPr>
        <p:spPr>
          <a:xfrm>
            <a:off x="422176" y="3590528"/>
            <a:ext cx="1224136" cy="583398"/>
          </a:xfrm>
          <a:prstGeom prst="borderCallout1">
            <a:avLst>
              <a:gd name="adj1" fmla="val -628"/>
              <a:gd name="adj2" fmla="val 45501"/>
              <a:gd name="adj3" fmla="val -166940"/>
              <a:gd name="adj4" fmla="val 145263"/>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SA-10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installation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3" name="PIJL-RECHTS 12"/>
          <p:cNvSpPr/>
          <p:nvPr/>
        </p:nvSpPr>
        <p:spPr>
          <a:xfrm>
            <a:off x="206152" y="2366392"/>
            <a:ext cx="1728192" cy="720080"/>
          </a:xfrm>
          <a:prstGeom prst="rightArrow">
            <a:avLst>
              <a:gd name="adj1" fmla="val 82033"/>
              <a:gd name="adj2" fmla="val 50000"/>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USA western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KA-50 support + F18/AC AI support</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PIJL-RECHTS 13"/>
          <p:cNvSpPr/>
          <p:nvPr/>
        </p:nvSpPr>
        <p:spPr>
          <a:xfrm rot="17148594">
            <a:off x="1346427" y="3351823"/>
            <a:ext cx="1585444" cy="575494"/>
          </a:xfrm>
          <a:prstGeom prst="rightArrow">
            <a:avLst>
              <a:gd name="adj1" fmla="val 70757"/>
              <a:gd name="adj2" fmla="val 50000"/>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A-10A, A-10C attack</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68373557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3240088"/>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Russia as a large fleet of anti-ship Su-34 planes near Anapa, who are operational within the Krymsk airspace. The Su-34 planes are armed with KH-31A/P active</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 passive anti radiation missiles, which can destroy a ship after 6 direct hits.</a:t>
            </a:r>
          </a:p>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 secure our infantry deployment operations from the North, these planes must be eliminated. Take-off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within</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using</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Su-34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74708"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28966" y="206375"/>
            <a:ext cx="2380872" cy="1095685"/>
          </a:xfrm>
          <a:prstGeom prst="rect">
            <a:avLst/>
          </a:prstGeom>
          <a:noFill/>
        </p:spPr>
        <p:txBody>
          <a:bodyPr wrap="square" lIns="48768" tIns="24384" rIns="48768" bIns="24384">
            <a:spAutoFit/>
          </a:bodyPr>
          <a:lstStyle/>
          <a:p>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Secondary 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Russian Su-34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planes</a:t>
            </a:r>
            <a:endPar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171399">
            <a:off x="2794264" y="-27263"/>
            <a:ext cx="1713418" cy="11324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Afbeelding 12"/>
          <p:cNvPicPr>
            <a:picLocks noChangeAspect="1"/>
          </p:cNvPicPr>
          <p:nvPr/>
        </p:nvPicPr>
        <p:blipFill rotWithShape="1">
          <a:blip r:embed="rId3">
            <a:extLst>
              <a:ext uri="{28A0092B-C50C-407E-A947-70E740481C1C}">
                <a14:useLocalDpi xmlns:a14="http://schemas.microsoft.com/office/drawing/2010/main" val="0"/>
              </a:ext>
            </a:extLst>
          </a:blip>
          <a:srcRect l="42790" r="157" b="52889"/>
          <a:stretch/>
        </p:blipFill>
        <p:spPr>
          <a:xfrm>
            <a:off x="133975" y="2006352"/>
            <a:ext cx="2374899" cy="25926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Afgeronde rechthoek 15"/>
          <p:cNvSpPr/>
          <p:nvPr/>
        </p:nvSpPr>
        <p:spPr>
          <a:xfrm rot="1399817">
            <a:off x="2115402" y="3017581"/>
            <a:ext cx="461079" cy="395692"/>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7" name="Lijntoelichting 1 16"/>
          <p:cNvSpPr/>
          <p:nvPr/>
        </p:nvSpPr>
        <p:spPr>
          <a:xfrm>
            <a:off x="350168" y="3878560"/>
            <a:ext cx="1723443" cy="432048"/>
          </a:xfrm>
          <a:prstGeom prst="borderCallout1">
            <a:avLst>
              <a:gd name="adj1" fmla="val -628"/>
              <a:gd name="adj2" fmla="val 45501"/>
              <a:gd name="adj3" fmla="val -153718"/>
              <a:gd name="adj4" fmla="val 116017"/>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 location of the Su-34 planes</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orbiting.</a:t>
            </a:r>
          </a:p>
        </p:txBody>
      </p:sp>
      <p:sp>
        <p:nvSpPr>
          <p:cNvPr id="10" name="PIJL-RECHTS 13"/>
          <p:cNvSpPr/>
          <p:nvPr/>
        </p:nvSpPr>
        <p:spPr>
          <a:xfrm rot="2820178">
            <a:off x="1362070" y="1963041"/>
            <a:ext cx="1069232" cy="672221"/>
          </a:xfrm>
          <a:prstGeom prst="leftArrow">
            <a:avLst>
              <a:gd name="adj1" fmla="val 74369"/>
              <a:gd name="adj2"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 Ship Attacks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1" name="PIJL-RECHTS 13"/>
          <p:cNvSpPr/>
          <p:nvPr/>
        </p:nvSpPr>
        <p:spPr>
          <a:xfrm rot="20591504">
            <a:off x="706334" y="2982381"/>
            <a:ext cx="1354866" cy="559459"/>
          </a:xfrm>
          <a:prstGeom prst="leftArrow">
            <a:avLst>
              <a:gd name="adj1" fmla="val 61864"/>
              <a:gd name="adj2" fmla="val 50000"/>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Western Ship Attack</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2962327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89150" cy="2654075"/>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Various mobile Russian SAM units (SA-6, SA-11) are patrolling between Gudauata and Anapa. Use the Georgian Su-25T SEAD attack planes or the USA A-10As, A-10Cs to eliminate these SAM defenses. It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will</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make the route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much</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more secure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our</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F-15C air </a:t>
            </a:r>
            <a:r>
              <a:rPr lang="nl-NL" sz="13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Watch out for AAA hidden in the mountains. Beware that these Russian SAMs are awaiting our attacks, and may (will) disengage their radars and relocate after your missile launch to evade the attack.</a:t>
            </a:r>
          </a:p>
        </p:txBody>
      </p:sp>
      <p:sp>
        <p:nvSpPr>
          <p:cNvPr id="9" name="Rechthoek 8"/>
          <p:cNvSpPr/>
          <p:nvPr/>
        </p:nvSpPr>
        <p:spPr>
          <a:xfrm>
            <a:off x="4086919"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20340"/>
            <a:ext cx="2309434" cy="1095685"/>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tabLst>
                <a:tab pos="1529831" algn="l"/>
              </a:tabLst>
            </a:pP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between</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endParaRPr lang="nl-NL" sz="2000"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1199547">
            <a:off x="2858178" y="94379"/>
            <a:ext cx="1689788" cy="11265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Afbeelding 1"/>
          <p:cNvPicPr>
            <a:picLocks noChangeAspect="1"/>
          </p:cNvPicPr>
          <p:nvPr/>
        </p:nvPicPr>
        <p:blipFill>
          <a:blip r:embed="rId3"/>
          <a:stretch>
            <a:fillRect/>
          </a:stretch>
        </p:blipFill>
        <p:spPr>
          <a:xfrm>
            <a:off x="172548" y="2015914"/>
            <a:ext cx="2225275" cy="25830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Lijntoelichting 1 16"/>
          <p:cNvSpPr/>
          <p:nvPr/>
        </p:nvSpPr>
        <p:spPr>
          <a:xfrm>
            <a:off x="926232" y="4094584"/>
            <a:ext cx="864096" cy="412846"/>
          </a:xfrm>
          <a:prstGeom prst="borderCallout1">
            <a:avLst>
              <a:gd name="adj1" fmla="val 43298"/>
              <a:gd name="adj2" fmla="val 99773"/>
              <a:gd name="adj3" fmla="val 36751"/>
              <a:gd name="adj4" fmla="val 150645"/>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Gudauata</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8" name="Lijntoelichting 1 17"/>
          <p:cNvSpPr/>
          <p:nvPr/>
        </p:nvSpPr>
        <p:spPr>
          <a:xfrm>
            <a:off x="278160" y="2870448"/>
            <a:ext cx="576064" cy="288032"/>
          </a:xfrm>
          <a:prstGeom prst="borderCallout1">
            <a:avLst>
              <a:gd name="adj1" fmla="val 2224"/>
              <a:gd name="adj2" fmla="val 49458"/>
              <a:gd name="adj3" fmla="val -115960"/>
              <a:gd name="adj4" fmla="val 5723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0" name="Afgeronde rechthoek 19"/>
          <p:cNvSpPr/>
          <p:nvPr/>
        </p:nvSpPr>
        <p:spPr>
          <a:xfrm rot="2565062">
            <a:off x="1040391" y="2899393"/>
            <a:ext cx="1480373" cy="733344"/>
          </a:xfrm>
          <a:prstGeom prst="roundRect">
            <a:avLst>
              <a:gd name="adj" fmla="val 35761"/>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1" name="Lijntoelichting 1 20"/>
          <p:cNvSpPr/>
          <p:nvPr/>
        </p:nvSpPr>
        <p:spPr>
          <a:xfrm>
            <a:off x="350168" y="3375025"/>
            <a:ext cx="1127842" cy="628870"/>
          </a:xfrm>
          <a:prstGeom prst="borderCallout1">
            <a:avLst>
              <a:gd name="adj1" fmla="val -628"/>
              <a:gd name="adj2" fmla="val 45501"/>
              <a:gd name="adj3" fmla="val -47581"/>
              <a:gd name="adj4" fmla="val 91153"/>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Estimated</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mobile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SAMs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33310500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2654300" y="1358900"/>
            <a:ext cx="2011680" cy="2654075"/>
          </a:xfrm>
          <a:prstGeom prst="rect">
            <a:avLst/>
          </a:prstGeom>
          <a:noFill/>
        </p:spPr>
        <p:txBody>
          <a:bodyPr wrap="square" lIns="48768" tIns="24384" rIns="48768" bIns="24384">
            <a:noAutofit/>
          </a:bodyPr>
          <a:lstStyle/>
          <a:p>
            <a:pPr defTabSz="382669">
              <a:tabLst>
                <a:tab pos="1529831" algn="l"/>
              </a:tabLst>
            </a:pPr>
            <a:r>
              <a:rPr lang="nl-NL" sz="13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 elite troops are awaiting for redeployment to capture 3 Georgian radar defenses. Fly the UH-1H helicopters to load the infantry at the “Gamma” loading center and fly to one of the 3 radar defenses near Anapa. Once landed near the radars, deploy the infantry and they will capture the radar installation and activate it. Bewarned of small air defenses near these installations. Your co-pilot will provide you with directions during flight.</a:t>
            </a: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6" name="Rechthoek 5"/>
          <p:cNvSpPr/>
          <p:nvPr/>
        </p:nvSpPr>
        <p:spPr>
          <a:xfrm>
            <a:off x="134938" y="206375"/>
            <a:ext cx="2309434" cy="1403461"/>
          </a:xfrm>
          <a:prstGeom prst="rect">
            <a:avLst/>
          </a:prstGeom>
          <a:noFill/>
        </p:spPr>
        <p:txBody>
          <a:bodyPr wrap="square" lIns="48768" tIns="24384" rIns="48768" bIns="24384">
            <a:spAutoFit/>
          </a:bodyPr>
          <a:lstStyle/>
          <a:p>
            <a:r>
              <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Operational </a:t>
            </a:r>
            <a:r>
              <a:rPr lang="nl-NL" sz="2800" b="1"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Task</a:t>
            </a:r>
            <a:endParaRPr lang="nl-NL" sz="2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Transport infantry to capture 3 radar defenses near Anapa.</a:t>
            </a:r>
            <a:endParaRPr lang="nl-NL" sz="18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2" name="Afbeelding 1"/>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870448" y="206375"/>
            <a:ext cx="1651383" cy="10767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Afbeelding 19"/>
          <p:cNvPicPr>
            <a:picLocks noChangeAspect="1"/>
          </p:cNvPicPr>
          <p:nvPr/>
        </p:nvPicPr>
        <p:blipFill rotWithShape="1">
          <a:blip r:embed="rId4">
            <a:extLst>
              <a:ext uri="{28A0092B-C50C-407E-A947-70E740481C1C}">
                <a14:useLocalDpi xmlns:a14="http://schemas.microsoft.com/office/drawing/2010/main" val="0"/>
              </a:ext>
            </a:extLst>
          </a:blip>
          <a:srcRect l="55518" t="-107" r="-354" b="61609"/>
          <a:stretch/>
        </p:blipFill>
        <p:spPr>
          <a:xfrm>
            <a:off x="134938" y="2078360"/>
            <a:ext cx="2374900" cy="25206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Afgeronde rechthoek 20"/>
          <p:cNvSpPr/>
          <p:nvPr/>
        </p:nvSpPr>
        <p:spPr>
          <a:xfrm>
            <a:off x="1555102" y="2745634"/>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2" name="Afgeronde rechthoek 21"/>
          <p:cNvSpPr/>
          <p:nvPr/>
        </p:nvSpPr>
        <p:spPr>
          <a:xfrm>
            <a:off x="1017442" y="2611152"/>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3" name="Afgeronde rechthoek 22"/>
          <p:cNvSpPr/>
          <p:nvPr/>
        </p:nvSpPr>
        <p:spPr>
          <a:xfrm>
            <a:off x="748612" y="2764769"/>
            <a:ext cx="192021" cy="172886"/>
          </a:xfrm>
          <a:prstGeom prst="roundRect">
            <a:avLst>
              <a:gd name="adj" fmla="val 357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endParaRPr lang="nl-BE" sz="1200" spc="8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4" name="Lijntoelichting 1 23"/>
          <p:cNvSpPr/>
          <p:nvPr/>
        </p:nvSpPr>
        <p:spPr>
          <a:xfrm>
            <a:off x="1813454" y="2087623"/>
            <a:ext cx="696384" cy="494793"/>
          </a:xfrm>
          <a:prstGeom prst="borderCallout1">
            <a:avLst>
              <a:gd name="adj1" fmla="val 38665"/>
              <a:gd name="adj2" fmla="val -725"/>
              <a:gd name="adj3" fmla="val 113586"/>
              <a:gd name="adj4" fmla="val -66410"/>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Northern</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FARPs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5" name="PIJL-LINKS 24"/>
          <p:cNvSpPr/>
          <p:nvPr/>
        </p:nvSpPr>
        <p:spPr>
          <a:xfrm rot="4459116" flipH="1">
            <a:off x="583516" y="1703525"/>
            <a:ext cx="1046384" cy="829064"/>
          </a:xfrm>
          <a:prstGeom prst="leftArrow">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BE"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deployment</a:t>
            </a:r>
            <a:endParaRPr lang="nl-BE"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26" name="Lijntoelichting 1 25"/>
          <p:cNvSpPr/>
          <p:nvPr/>
        </p:nvSpPr>
        <p:spPr>
          <a:xfrm>
            <a:off x="278160" y="3806552"/>
            <a:ext cx="1089721" cy="504056"/>
          </a:xfrm>
          <a:prstGeom prst="borderCallout1">
            <a:avLst>
              <a:gd name="adj1" fmla="val -628"/>
              <a:gd name="adj2" fmla="val 47440"/>
              <a:gd name="adj3" fmla="val -171374"/>
              <a:gd name="adj4" fmla="val 49461"/>
            </a:avLst>
          </a:prstGeom>
          <a:solidFill>
            <a:schemeClr val="accent1">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Location</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the landing zones</a:t>
            </a:r>
          </a:p>
        </p:txBody>
      </p:sp>
      <p:sp>
        <p:nvSpPr>
          <p:cNvPr id="27" name="PIJL-LINKS 26"/>
          <p:cNvSpPr/>
          <p:nvPr/>
        </p:nvSpPr>
        <p:spPr>
          <a:xfrm rot="5159692">
            <a:off x="898075" y="2810784"/>
            <a:ext cx="892074" cy="775347"/>
          </a:xfrm>
          <a:prstGeom prst="leftArrow">
            <a:avLst/>
          </a:prstGeom>
          <a:solidFill>
            <a:schemeClr val="accent2">
              <a:lumMod val="50000"/>
            </a:schemeClr>
          </a:solidFill>
          <a:ln w="19050">
            <a:solidFill>
              <a:schemeClr val="bg1"/>
            </a:solidFill>
            <a:headEnd type="none" w="med" len="med"/>
            <a:tailEnd type="oval" w="med" len="med"/>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48768" tIns="24384" rIns="48768" bIns="24384" anchor="ctr">
            <a:noAutofit/>
          </a:bodyPr>
          <a:lstStyle/>
          <a:p>
            <a:pPr algn="ctr" defTabSz="382669">
              <a:tabLst>
                <a:tab pos="1529831" algn="l"/>
              </a:tabLst>
            </a:pP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12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Defenses</a:t>
            </a:r>
            <a:endParaRPr lang="nl-NL" sz="12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Tree>
    <p:extLst>
      <p:ext uri="{BB962C8B-B14F-4D97-AF65-F5344CB8AC3E}">
        <p14:creationId xmlns:p14="http://schemas.microsoft.com/office/powerpoint/2010/main" val="6721244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8" name="Rechthoek 7"/>
          <p:cNvSpPr/>
          <p:nvPr/>
        </p:nvSpPr>
        <p:spPr>
          <a:xfrm>
            <a:off x="134938" y="3375025"/>
            <a:ext cx="4608512" cy="1188018"/>
          </a:xfrm>
          <a:prstGeom prst="rect">
            <a:avLst/>
          </a:prstGeom>
          <a:noFill/>
        </p:spPr>
        <p:txBody>
          <a:bodyPr wrap="square" lIns="48768" tIns="24384" rIns="48768" bIns="24384">
            <a:spAutoFit/>
          </a:bodyPr>
          <a:lstStyle/>
          <a:p>
            <a:pPr defTabSz="382669">
              <a:tabLst>
                <a:tab pos="1529831" algn="l"/>
              </a:tabLst>
            </a:pPr>
            <a:r>
              <a:rPr lang="nl-NL" sz="18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Red Team Briefing</a:t>
            </a:r>
          </a:p>
          <a:p>
            <a:pPr>
              <a:tabLst>
                <a:tab pos="1529831" algn="l"/>
              </a:tabLst>
            </a:pP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1. Primary Task:</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Destroy Northern USA ship vessels</a:t>
            </a:r>
          </a:p>
          <a:p>
            <a:pPr>
              <a:tabLst>
                <a:tab pos="1529831" algn="l"/>
              </a:tabLst>
            </a:pP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2. Secondary Task:</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Destroy USA CH-53E helicopters</a:t>
            </a:r>
          </a:p>
          <a:p>
            <a:pPr>
              <a:tabLst>
                <a:tab pos="1529831" algn="l"/>
              </a:tabLst>
            </a:pP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3. Operational Task:</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Stop the approaching USA infantry</a:t>
            </a:r>
          </a:p>
          <a:p>
            <a:pPr>
              <a:tabLst>
                <a:tab pos="1529831" algn="l"/>
              </a:tabLst>
            </a:pPr>
            <a:r>
              <a:rPr lang="nl-NL" sz="1400" spc="80" dirty="0" smtClean="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4. Operational Task:</a:t>
            </a:r>
            <a:r>
              <a:rPr lang="nl-NL" sz="14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Rescue workers from the oil platform</a:t>
            </a:r>
          </a:p>
        </p:txBody>
      </p:sp>
      <p:sp>
        <p:nvSpPr>
          <p:cNvPr id="9" name="Rechthoek 8"/>
          <p:cNvSpPr/>
          <p:nvPr/>
        </p:nvSpPr>
        <p:spPr>
          <a:xfrm>
            <a:off x="4052041"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14" name="Rechthoek 4"/>
          <p:cNvSpPr/>
          <p:nvPr/>
        </p:nvSpPr>
        <p:spPr>
          <a:xfrm>
            <a:off x="2534122" y="638200"/>
            <a:ext cx="2309434" cy="2511457"/>
          </a:xfrm>
          <a:prstGeom prst="rect">
            <a:avLst/>
          </a:prstGeom>
          <a:noFill/>
        </p:spPr>
        <p:txBody>
          <a:bodyPr wrap="square" lIns="48768" tIns="24384" rIns="48768" bIns="24384">
            <a:spAutoFit/>
          </a:bodyPr>
          <a:lstStyle/>
          <a:p>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4400" b="1" spc="80"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endParaRPr lang="nl-NL" sz="4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endPar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 Co-Op</a:t>
            </a:r>
            <a:endParaRPr lang="nl-NL" sz="24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lvl="1"/>
            <a:r>
              <a:rPr lang="nl-NL" sz="2400" b="1" spc="80" dirty="0" smtClean="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Mission</a:t>
            </a:r>
            <a:endParaRPr lang="nl-NL" sz="2000" b="1" spc="80"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15" name="Afbeelding 9"/>
          <p:cNvPicPr>
            <a:picLocks noChangeAspect="1"/>
          </p:cNvPicPr>
          <p:nvPr/>
        </p:nvPicPr>
        <p:blipFill>
          <a:blip r:embed="rId2"/>
          <a:stretch>
            <a:fillRect/>
          </a:stretch>
        </p:blipFill>
        <p:spPr>
          <a:xfrm rot="18612145">
            <a:off x="1118294" y="184997"/>
            <a:ext cx="1557422" cy="10372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Afbeelding 2"/>
          <p:cNvPicPr>
            <a:picLocks noChangeAspect="1"/>
          </p:cNvPicPr>
          <p:nvPr/>
        </p:nvPicPr>
        <p:blipFill>
          <a:blip r:embed="rId3"/>
          <a:stretch>
            <a:fillRect/>
          </a:stretch>
        </p:blipFill>
        <p:spPr>
          <a:xfrm rot="20071831">
            <a:off x="-172313" y="88583"/>
            <a:ext cx="1327505" cy="8841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Afbeelding 10"/>
          <p:cNvPicPr>
            <a:picLocks noChangeAspect="1"/>
          </p:cNvPicPr>
          <p:nvPr/>
        </p:nvPicPr>
        <p:blipFill>
          <a:blip r:embed="rId4"/>
          <a:stretch>
            <a:fillRect/>
          </a:stretch>
        </p:blipFill>
        <p:spPr>
          <a:xfrm rot="1539634">
            <a:off x="496123" y="1505678"/>
            <a:ext cx="1581459" cy="10342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038452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5" name="Rechthoek 4"/>
          <p:cNvSpPr/>
          <p:nvPr/>
        </p:nvSpPr>
        <p:spPr>
          <a:xfrm>
            <a:off x="134938" y="179150"/>
            <a:ext cx="2309434" cy="880241"/>
          </a:xfrm>
          <a:prstGeom prst="rect">
            <a:avLst/>
          </a:prstGeom>
          <a:noFill/>
        </p:spPr>
        <p:txBody>
          <a:bodyPr wrap="square" lIns="48768" tIns="24384" rIns="48768" bIns="24384">
            <a:spAutoFit/>
          </a:bodyPr>
          <a:lstStyle/>
          <a:p>
            <a:r>
              <a:rPr lang="nl-NL" sz="5400" b="1"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Situation</a:t>
            </a:r>
            <a:endParaRPr lang="nl-NL" sz="5400" b="1"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sp>
        <p:nvSpPr>
          <p:cNvPr id="8" name="Rechthoek 7"/>
          <p:cNvSpPr/>
          <p:nvPr/>
        </p:nvSpPr>
        <p:spPr>
          <a:xfrm>
            <a:off x="134938" y="1563383"/>
            <a:ext cx="4608511" cy="2819233"/>
          </a:xfrm>
          <a:prstGeom prst="rect">
            <a:avLst/>
          </a:prstGeom>
          <a:noFill/>
        </p:spPr>
        <p:txBody>
          <a:bodyPr wrap="square" lIns="48768" tIns="24384" rIns="48768" bIns="24384">
            <a:spAutoFit/>
          </a:bodyPr>
          <a:lstStyle/>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 Krasnodar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of extreme </a:t>
            </a: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strategic</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importance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The USA has </a:t>
            </a:r>
          </a:p>
          <a:p>
            <a:pPr defTabSz="382669">
              <a:tabLst>
                <a:tab pos="1529831" algn="l"/>
              </a:tabLst>
            </a:pP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sent a large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fleet</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of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dominate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region</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still</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occupied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by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Russia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is in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danger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a:p>
            <a:pPr defTabSz="382669">
              <a:tabLst>
                <a:tab pos="1529831" algn="l"/>
              </a:tabLst>
            </a:pPr>
            <a:endPar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a:p>
            <a:pPr defTabSz="382669">
              <a:tabLst>
                <a:tab pos="1529831" algn="l"/>
              </a:tabLst>
            </a:pP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Defend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airbase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from</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upcoming</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USA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forces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Eliminate</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NATO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infantry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troops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on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their</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way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to</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Anapa</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and</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destroy</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the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ship</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 </a:t>
            </a:r>
            <a:r>
              <a:rPr lang="nl-NL" sz="2000" spc="80" dirty="0" err="1">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vessels</a:t>
            </a:r>
            <a:r>
              <a:rPr lang="nl-NL" sz="2000"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a:t>
            </a:r>
          </a:p>
        </p:txBody>
      </p:sp>
      <p:sp>
        <p:nvSpPr>
          <p:cNvPr id="9" name="Rechthoek 8"/>
          <p:cNvSpPr/>
          <p:nvPr/>
        </p:nvSpPr>
        <p:spPr>
          <a:xfrm>
            <a:off x="4080814" y="4598988"/>
            <a:ext cx="691409" cy="164212"/>
          </a:xfrm>
          <a:prstGeom prst="rect">
            <a:avLst/>
          </a:prstGeom>
          <a:noFill/>
        </p:spPr>
        <p:txBody>
          <a:bodyPr wrap="square" lIns="48768" tIns="24384" rIns="48768" bIns="24384">
            <a:spAutoFit/>
          </a:bodyPr>
          <a:lstStyle/>
          <a:p>
            <a:pPr algn="r" defTabSz="382669">
              <a:tabLst>
                <a:tab pos="1529831" algn="l"/>
              </a:tabLst>
            </a:pP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rPr>
              <a:t>Next Page </a:t>
            </a:r>
            <a:r>
              <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sym typeface="Wingdings" panose="05000000000000000000" pitchFamily="2" charset="2"/>
              </a:rPr>
              <a:t></a:t>
            </a:r>
            <a:endParaRPr lang="nl-NL" sz="747" spc="80" dirty="0">
              <a:ln w="10160">
                <a:solidFill>
                  <a:prstClr val="white"/>
                </a:solidFill>
                <a:prstDash val="solid"/>
              </a:ln>
              <a:solidFill>
                <a:srgbClr val="FFFFFF"/>
              </a:solidFill>
              <a:effectLst>
                <a:outerShdw blurRad="38100" dist="22860" dir="5400000" algn="tl" rotWithShape="0">
                  <a:srgbClr val="000000">
                    <a:alpha val="30000"/>
                  </a:srgbClr>
                </a:outerShdw>
              </a:effectLst>
              <a:latin typeface="Agency FB" panose="020B0503020202020204" pitchFamily="34" charset="0"/>
            </a:endParaRPr>
          </a:p>
        </p:txBody>
      </p:sp>
      <p:pic>
        <p:nvPicPr>
          <p:cNvPr id="6" name="Afbeelding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15212">
            <a:off x="2792008" y="191004"/>
            <a:ext cx="2188611" cy="14496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85961295"/>
      </p:ext>
    </p:extLst>
  </p:cSld>
  <p:clrMapOvr>
    <a:masterClrMapping/>
  </p:clrMapOvr>
  <p:timing>
    <p:tnLst>
      <p:par>
        <p:cTn id="1" dur="indefinite" restart="never" nodeType="tmRoot"/>
      </p:par>
    </p:tnLst>
  </p:timing>
</p:sld>
</file>

<file path=ppt/theme/theme1.xml><?xml version="1.0" encoding="utf-8"?>
<a:theme xmlns:a="http://schemas.openxmlformats.org/drawingml/2006/main" name="Kantoorthema">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1318</TotalTime>
  <Words>1553</Words>
  <Application>Microsoft Office PowerPoint</Application>
  <PresentationFormat>Custom</PresentationFormat>
  <Paragraphs>146</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Agency FB</vt:lpstr>
      <vt:lpstr>Arial</vt:lpstr>
      <vt:lpstr>Calibri</vt:lpstr>
      <vt:lpstr>Calibri Light</vt:lpstr>
      <vt:lpstr>Wingdings</vt:lpstr>
      <vt:lpstr>Kantoorthema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Family</dc:creator>
  <cp:lastModifiedBy>Van De Velde, Sven</cp:lastModifiedBy>
  <cp:revision>96</cp:revision>
  <dcterms:created xsi:type="dcterms:W3CDTF">2013-01-06T10:28:47Z</dcterms:created>
  <dcterms:modified xsi:type="dcterms:W3CDTF">2016-05-04T10:09:21Z</dcterms:modified>
</cp:coreProperties>
</file>

<file path=docProps/thumbnail.jpeg>
</file>